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oppins"/>
      <p:regular r:id="rId17"/>
    </p:embeddedFont>
    <p:embeddedFont>
      <p:font typeface="Poppins"/>
      <p:regular r:id="rId18"/>
    </p:embeddedFont>
    <p:embeddedFont>
      <p:font typeface="Poppins"/>
      <p:regular r:id="rId19"/>
    </p:embeddedFont>
    <p:embeddedFont>
      <p:font typeface="Poppi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sv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svg"/><Relationship Id="rId16" Type="http://schemas.openxmlformats.org/officeDocument/2006/relationships/slideLayout" Target="../slideLayouts/slideLayout6.xml"/><Relationship Id="rId1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slideLayout" Target="../slideLayouts/slideLayout9.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9129" y="2250638"/>
            <a:ext cx="7845743" cy="2187059"/>
          </a:xfrm>
          <a:prstGeom prst="rect">
            <a:avLst/>
          </a:prstGeom>
          <a:noFill/>
          <a:ln/>
        </p:spPr>
        <p:txBody>
          <a:bodyPr wrap="squar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Restoring Harmony: When Facilities Overshadow Relationships</a:t>
            </a:r>
            <a:endParaRPr lang="en-US" sz="4550" dirty="0"/>
          </a:p>
        </p:txBody>
      </p:sp>
      <p:sp>
        <p:nvSpPr>
          <p:cNvPr id="4" name="Text 1"/>
          <p:cNvSpPr/>
          <p:nvPr/>
        </p:nvSpPr>
        <p:spPr>
          <a:xfrm>
            <a:off x="649129" y="4681061"/>
            <a:ext cx="7845743" cy="1297781"/>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In any thriving community, the balance between physical infrastructure and the strength of interpersonal connections is paramount. This presentation explores a common challenge: when the focus on tangible assets inadvertently erodes the social fabric, leading to discord. We will delve into the principles of conflict transformation and propose a practical method to mend these ruptures, ultimately fostering a more cohesive and resilient community.</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28706"/>
          </a:xfrm>
          <a:prstGeom prst="rect">
            <a:avLst/>
          </a:prstGeom>
        </p:spPr>
      </p:pic>
      <p:sp>
        <p:nvSpPr>
          <p:cNvPr id="3" name="Text 0"/>
          <p:cNvSpPr/>
          <p:nvPr/>
        </p:nvSpPr>
        <p:spPr>
          <a:xfrm>
            <a:off x="649129" y="3629025"/>
            <a:ext cx="10800874"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Conclusion: From Conflict to Community</a:t>
            </a:r>
            <a:endParaRPr lang="en-US" sz="4550" dirty="0"/>
          </a:p>
        </p:txBody>
      </p:sp>
      <p:sp>
        <p:nvSpPr>
          <p:cNvPr id="4" name="Text 1"/>
          <p:cNvSpPr/>
          <p:nvPr/>
        </p:nvSpPr>
        <p:spPr>
          <a:xfrm>
            <a:off x="649129" y="4601408"/>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By intentionally prioritising relationships, a community can transform moments of conflict into powerful opportunities for growth and deeper connection. Facilities, while important, truly serve their purpose when underpinned by robust and inclusive community bonds.</a:t>
            </a:r>
            <a:endParaRPr lang="en-US" sz="1250" dirty="0"/>
          </a:p>
        </p:txBody>
      </p:sp>
      <p:sp>
        <p:nvSpPr>
          <p:cNvPr id="5" name="Text 2"/>
          <p:cNvSpPr/>
          <p:nvPr/>
        </p:nvSpPr>
        <p:spPr>
          <a:xfrm>
            <a:off x="892493" y="5485567"/>
            <a:ext cx="13088779" cy="259556"/>
          </a:xfrm>
          <a:prstGeom prst="rect">
            <a:avLst/>
          </a:prstGeom>
          <a:noFill/>
          <a:ln/>
        </p:spPr>
        <p:txBody>
          <a:bodyPr wrap="none" lIns="0" tIns="0" rIns="0" bIns="0" rtlCol="0" anchor="t"/>
          <a:lstStyle/>
          <a:p>
            <a:pPr algn="l" indent="0" marL="0">
              <a:lnSpc>
                <a:spcPts val="2000"/>
              </a:lnSpc>
              <a:buNone/>
            </a:pPr>
            <a:r>
              <a:rPr lang="en-US" sz="1250" dirty="0">
                <a:solidFill>
                  <a:srgbClr val="824E5C"/>
                </a:solidFill>
                <a:latin typeface="Poppins" pitchFamily="34" charset="0"/>
                <a:ea typeface="Poppins" pitchFamily="34" charset="-122"/>
                <a:cs typeface="Poppins" pitchFamily="34" charset="-120"/>
              </a:rPr>
              <a:t>"We build not just structures, but a connected, resilient community."</a:t>
            </a:r>
            <a:endParaRPr lang="en-US" sz="1250" dirty="0"/>
          </a:p>
        </p:txBody>
      </p:sp>
      <p:sp>
        <p:nvSpPr>
          <p:cNvPr id="6" name="Shape 3"/>
          <p:cNvSpPr/>
          <p:nvPr/>
        </p:nvSpPr>
        <p:spPr>
          <a:xfrm>
            <a:off x="649129" y="5303044"/>
            <a:ext cx="22860" cy="624602"/>
          </a:xfrm>
          <a:prstGeom prst="rect">
            <a:avLst/>
          </a:prstGeom>
          <a:solidFill>
            <a:srgbClr val="C7A2AC"/>
          </a:solidFill>
          <a:ln/>
        </p:spPr>
      </p:sp>
      <p:sp>
        <p:nvSpPr>
          <p:cNvPr id="7" name="Text 4"/>
          <p:cNvSpPr/>
          <p:nvPr/>
        </p:nvSpPr>
        <p:spPr>
          <a:xfrm>
            <a:off x="649129" y="6110168"/>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Embracing conflict transformation principles and consistently utilising restorative circles allows for the restoration and sustained maintenance of harmony. This journey fosters a vibrant social fabric where mutual respect, understanding, and shared responsibility flourish.</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5529" y="663773"/>
            <a:ext cx="7845743" cy="1458039"/>
          </a:xfrm>
          <a:prstGeom prst="rect">
            <a:avLst/>
          </a:prstGeom>
          <a:noFill/>
          <a:ln/>
        </p:spPr>
        <p:txBody>
          <a:bodyPr wrap="squar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The Conflict: Facilities vs. Relationships</a:t>
            </a:r>
            <a:endParaRPr lang="en-US" sz="4550" dirty="0"/>
          </a:p>
        </p:txBody>
      </p:sp>
      <p:sp>
        <p:nvSpPr>
          <p:cNvPr id="4" name="Shape 1"/>
          <p:cNvSpPr/>
          <p:nvPr/>
        </p:nvSpPr>
        <p:spPr>
          <a:xfrm>
            <a:off x="6135529" y="2365177"/>
            <a:ext cx="3841671" cy="2389346"/>
          </a:xfrm>
          <a:prstGeom prst="roundRect">
            <a:avLst>
              <a:gd name="adj" fmla="val 4592"/>
            </a:avLst>
          </a:prstGeom>
          <a:solidFill>
            <a:srgbClr val="FFFFFF"/>
          </a:solidFill>
          <a:ln w="22860">
            <a:solidFill>
              <a:srgbClr val="D2C5C9"/>
            </a:solidFill>
            <a:prstDash val="solid"/>
          </a:ln>
        </p:spPr>
      </p:sp>
      <p:sp>
        <p:nvSpPr>
          <p:cNvPr id="5" name="Shape 2"/>
          <p:cNvSpPr/>
          <p:nvPr/>
        </p:nvSpPr>
        <p:spPr>
          <a:xfrm>
            <a:off x="6112669" y="2365177"/>
            <a:ext cx="91440" cy="2389346"/>
          </a:xfrm>
          <a:prstGeom prst="roundRect">
            <a:avLst>
              <a:gd name="adj" fmla="val 266244"/>
            </a:avLst>
          </a:prstGeom>
          <a:solidFill>
            <a:srgbClr val="C7A2AC"/>
          </a:solidFill>
          <a:ln/>
        </p:spPr>
      </p:sp>
      <p:sp>
        <p:nvSpPr>
          <p:cNvPr id="6" name="Text 3"/>
          <p:cNvSpPr/>
          <p:nvPr/>
        </p:nvSpPr>
        <p:spPr>
          <a:xfrm>
            <a:off x="6389251" y="2550319"/>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Misplaced Priorities</a:t>
            </a:r>
            <a:endParaRPr lang="en-US" sz="2250" dirty="0"/>
          </a:p>
        </p:txBody>
      </p:sp>
      <p:sp>
        <p:nvSpPr>
          <p:cNvPr id="7" name="Text 4"/>
          <p:cNvSpPr/>
          <p:nvPr/>
        </p:nvSpPr>
        <p:spPr>
          <a:xfrm>
            <a:off x="6389251" y="3012043"/>
            <a:ext cx="3402806" cy="1557338"/>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Many communities, with the best intentions, invest heavily in physical infrastructure. New community centres, upgraded sports facilities, or renovated public spaces are often seen as markers of progress and prosperity.</a:t>
            </a:r>
            <a:endParaRPr lang="en-US" sz="1250" dirty="0"/>
          </a:p>
        </p:txBody>
      </p:sp>
      <p:sp>
        <p:nvSpPr>
          <p:cNvPr id="8" name="Shape 5"/>
          <p:cNvSpPr/>
          <p:nvPr/>
        </p:nvSpPr>
        <p:spPr>
          <a:xfrm>
            <a:off x="10139482" y="2365177"/>
            <a:ext cx="3841790" cy="2389346"/>
          </a:xfrm>
          <a:prstGeom prst="roundRect">
            <a:avLst>
              <a:gd name="adj" fmla="val 4592"/>
            </a:avLst>
          </a:prstGeom>
          <a:solidFill>
            <a:srgbClr val="FFFFFF"/>
          </a:solidFill>
          <a:ln w="22860">
            <a:solidFill>
              <a:srgbClr val="D2C5C9"/>
            </a:solidFill>
            <a:prstDash val="solid"/>
          </a:ln>
        </p:spPr>
      </p:sp>
      <p:sp>
        <p:nvSpPr>
          <p:cNvPr id="9" name="Shape 6"/>
          <p:cNvSpPr/>
          <p:nvPr/>
        </p:nvSpPr>
        <p:spPr>
          <a:xfrm>
            <a:off x="10116622" y="2365177"/>
            <a:ext cx="91440" cy="2389346"/>
          </a:xfrm>
          <a:prstGeom prst="roundRect">
            <a:avLst>
              <a:gd name="adj" fmla="val 266244"/>
            </a:avLst>
          </a:prstGeom>
          <a:solidFill>
            <a:srgbClr val="C7A2AC"/>
          </a:solidFill>
          <a:ln/>
        </p:spPr>
      </p:sp>
      <p:sp>
        <p:nvSpPr>
          <p:cNvPr id="10" name="Text 7"/>
          <p:cNvSpPr/>
          <p:nvPr/>
        </p:nvSpPr>
        <p:spPr>
          <a:xfrm>
            <a:off x="10393204" y="2550319"/>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Erosion of Trust</a:t>
            </a:r>
            <a:endParaRPr lang="en-US" sz="2250" dirty="0"/>
          </a:p>
        </p:txBody>
      </p:sp>
      <p:sp>
        <p:nvSpPr>
          <p:cNvPr id="11" name="Text 8"/>
          <p:cNvSpPr/>
          <p:nvPr/>
        </p:nvSpPr>
        <p:spPr>
          <a:xfrm>
            <a:off x="10393204" y="3012043"/>
            <a:ext cx="3402925" cy="1557338"/>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However, this intense focus on tangible assets can inadvertently lead to the neglect of interpersonal connections and social dynamics. When relationships are not nurtured, a vacuum forms, often filled with mistrust and division.</a:t>
            </a:r>
            <a:endParaRPr lang="en-US" sz="1250" dirty="0"/>
          </a:p>
        </p:txBody>
      </p:sp>
      <p:sp>
        <p:nvSpPr>
          <p:cNvPr id="12" name="Shape 9"/>
          <p:cNvSpPr/>
          <p:nvPr/>
        </p:nvSpPr>
        <p:spPr>
          <a:xfrm>
            <a:off x="6135529" y="4916805"/>
            <a:ext cx="3841671" cy="2648903"/>
          </a:xfrm>
          <a:prstGeom prst="roundRect">
            <a:avLst>
              <a:gd name="adj" fmla="val 4142"/>
            </a:avLst>
          </a:prstGeom>
          <a:solidFill>
            <a:srgbClr val="FFFFFF"/>
          </a:solidFill>
          <a:ln w="22860">
            <a:solidFill>
              <a:srgbClr val="D2C5C9"/>
            </a:solidFill>
            <a:prstDash val="solid"/>
          </a:ln>
        </p:spPr>
      </p:sp>
      <p:sp>
        <p:nvSpPr>
          <p:cNvPr id="13" name="Shape 10"/>
          <p:cNvSpPr/>
          <p:nvPr/>
        </p:nvSpPr>
        <p:spPr>
          <a:xfrm>
            <a:off x="6112669" y="4916805"/>
            <a:ext cx="91440" cy="2648903"/>
          </a:xfrm>
          <a:prstGeom prst="roundRect">
            <a:avLst>
              <a:gd name="adj" fmla="val 266244"/>
            </a:avLst>
          </a:prstGeom>
          <a:solidFill>
            <a:srgbClr val="C7A2AC"/>
          </a:solidFill>
          <a:ln/>
        </p:spPr>
      </p:sp>
      <p:sp>
        <p:nvSpPr>
          <p:cNvPr id="14" name="Text 11"/>
          <p:cNvSpPr/>
          <p:nvPr/>
        </p:nvSpPr>
        <p:spPr>
          <a:xfrm>
            <a:off x="6389251" y="5101947"/>
            <a:ext cx="3170753"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Fragmented Community</a:t>
            </a:r>
            <a:endParaRPr lang="en-US" sz="2250" dirty="0"/>
          </a:p>
        </p:txBody>
      </p:sp>
      <p:sp>
        <p:nvSpPr>
          <p:cNvPr id="15" name="Text 12"/>
          <p:cNvSpPr/>
          <p:nvPr/>
        </p:nvSpPr>
        <p:spPr>
          <a:xfrm>
            <a:off x="6389251" y="5563672"/>
            <a:ext cx="3402806" cy="1816894"/>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The unfortunate result is escalating conflicts among community members, a breakdown in communication, and a fragmented community spirit where collaboration is difficult and grievances fester. The very facilities meant to unite can become points of contention.</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07313" y="280035"/>
            <a:ext cx="7672149" cy="457438"/>
          </a:xfrm>
          <a:prstGeom prst="rect">
            <a:avLst/>
          </a:prstGeom>
          <a:noFill/>
          <a:ln/>
        </p:spPr>
        <p:txBody>
          <a:bodyPr wrap="none" lIns="0" tIns="0" rIns="0" bIns="0" rtlCol="0" anchor="t"/>
          <a:lstStyle/>
          <a:p>
            <a:pPr algn="l" indent="0" marL="0">
              <a:lnSpc>
                <a:spcPts val="3600"/>
              </a:lnSpc>
              <a:buNone/>
            </a:pPr>
            <a:r>
              <a:rPr lang="en-US" sz="2850" dirty="0">
                <a:solidFill>
                  <a:srgbClr val="787878"/>
                </a:solidFill>
                <a:latin typeface="Baskervville" pitchFamily="34" charset="0"/>
                <a:ea typeface="Baskervville" pitchFamily="34" charset="-122"/>
                <a:cs typeface="Baskervville" pitchFamily="34" charset="-120"/>
              </a:rPr>
              <a:t>Why Relationships Matter More Than Facilities</a:t>
            </a:r>
            <a:endParaRPr lang="en-US" sz="2850" dirty="0"/>
          </a:p>
        </p:txBody>
      </p:sp>
      <p:sp>
        <p:nvSpPr>
          <p:cNvPr id="3" name="Text 1"/>
          <p:cNvSpPr/>
          <p:nvPr/>
        </p:nvSpPr>
        <p:spPr>
          <a:xfrm>
            <a:off x="407313" y="941070"/>
            <a:ext cx="13815774" cy="162878"/>
          </a:xfrm>
          <a:prstGeom prst="rect">
            <a:avLst/>
          </a:prstGeom>
          <a:noFill/>
          <a:ln/>
        </p:spPr>
        <p:txBody>
          <a:bodyPr wrap="none" lIns="0" tIns="0" rIns="0" bIns="0" rtlCol="0" anchor="t"/>
          <a:lstStyle/>
          <a:p>
            <a:pPr algn="l" indent="0" marL="0">
              <a:lnSpc>
                <a:spcPts val="1250"/>
              </a:lnSpc>
              <a:buNone/>
            </a:pPr>
            <a:r>
              <a:rPr lang="en-US" sz="800" dirty="0">
                <a:solidFill>
                  <a:srgbClr val="6E6666"/>
                </a:solidFill>
                <a:latin typeface="Poppins" pitchFamily="34" charset="0"/>
                <a:ea typeface="Poppins" pitchFamily="34" charset="-122"/>
                <a:cs typeface="Poppins" pitchFamily="34" charset="-120"/>
              </a:rPr>
              <a:t>While well-maintained facilities certainly contribute to quality of life, they are merely tools. The true strength and resilience of a community lie in the quality of its relationships.</a:t>
            </a:r>
            <a:endParaRPr lang="en-US" sz="800" dirty="0"/>
          </a:p>
        </p:txBody>
      </p:sp>
      <p:pic>
        <p:nvPicPr>
          <p:cNvPr id="4" name="Image 0" descr="preencoded.png">    </p:cNvPr>
          <p:cNvPicPr>
            <a:picLocks noChangeAspect="1"/>
          </p:cNvPicPr>
          <p:nvPr/>
        </p:nvPicPr>
        <p:blipFill>
          <a:blip r:embed="rId1"/>
          <a:stretch>
            <a:fillRect/>
          </a:stretch>
        </p:blipFill>
        <p:spPr>
          <a:xfrm>
            <a:off x="407313" y="1333024"/>
            <a:ext cx="6518077" cy="6518077"/>
          </a:xfrm>
          <a:prstGeom prst="rect">
            <a:avLst/>
          </a:prstGeom>
        </p:spPr>
      </p:pic>
      <p:sp>
        <p:nvSpPr>
          <p:cNvPr id="5" name="Text 2"/>
          <p:cNvSpPr/>
          <p:nvPr/>
        </p:nvSpPr>
        <p:spPr>
          <a:xfrm>
            <a:off x="407313" y="7965638"/>
            <a:ext cx="2553772" cy="274439"/>
          </a:xfrm>
          <a:prstGeom prst="rect">
            <a:avLst/>
          </a:prstGeom>
          <a:noFill/>
          <a:ln/>
        </p:spPr>
        <p:txBody>
          <a:bodyPr wrap="none" lIns="0" tIns="0" rIns="0" bIns="0" rtlCol="0" anchor="t"/>
          <a:lstStyle/>
          <a:p>
            <a:pPr algn="l" indent="0" marL="0">
              <a:lnSpc>
                <a:spcPts val="2150"/>
              </a:lnSpc>
              <a:buNone/>
            </a:pPr>
            <a:r>
              <a:rPr lang="en-US" sz="1700" dirty="0">
                <a:solidFill>
                  <a:srgbClr val="787878"/>
                </a:solidFill>
                <a:latin typeface="Baskervville" pitchFamily="34" charset="0"/>
                <a:ea typeface="Baskervville" pitchFamily="34" charset="-122"/>
                <a:cs typeface="Baskervville" pitchFamily="34" charset="-120"/>
              </a:rPr>
              <a:t>Beyond Bricks and Mortar</a:t>
            </a:r>
            <a:endParaRPr lang="en-US" sz="1700" dirty="0"/>
          </a:p>
        </p:txBody>
      </p:sp>
      <p:sp>
        <p:nvSpPr>
          <p:cNvPr id="6" name="Text 3"/>
          <p:cNvSpPr/>
          <p:nvPr/>
        </p:nvSpPr>
        <p:spPr>
          <a:xfrm>
            <a:off x="407313" y="8341876"/>
            <a:ext cx="6783705" cy="325755"/>
          </a:xfrm>
          <a:prstGeom prst="rect">
            <a:avLst/>
          </a:prstGeom>
          <a:noFill/>
          <a:ln/>
        </p:spPr>
        <p:txBody>
          <a:bodyPr wrap="square" lIns="0" tIns="0" rIns="0" bIns="0" rtlCol="0" anchor="t"/>
          <a:lstStyle/>
          <a:p>
            <a:pPr algn="l" indent="0" marL="0">
              <a:lnSpc>
                <a:spcPts val="1250"/>
              </a:lnSpc>
              <a:buNone/>
            </a:pPr>
            <a:r>
              <a:rPr lang="en-US" sz="800" dirty="0">
                <a:solidFill>
                  <a:srgbClr val="6E6666"/>
                </a:solidFill>
                <a:latin typeface="Poppins" pitchFamily="34" charset="0"/>
                <a:ea typeface="Poppins" pitchFamily="34" charset="-122"/>
                <a:cs typeface="Poppins" pitchFamily="34" charset="-120"/>
              </a:rPr>
              <a:t>Facilities alone cannot build the foundational trust or foster genuine cooperation needed for a harmonious community. Without strong bonds, these spaces can feel impersonal or even become battlegrounds for competing interests.</a:t>
            </a:r>
            <a:endParaRPr lang="en-US" sz="800" dirty="0"/>
          </a:p>
        </p:txBody>
      </p:sp>
      <p:pic>
        <p:nvPicPr>
          <p:cNvPr id="7" name="Image 1" descr="preencoded.png">    </p:cNvPr>
          <p:cNvPicPr>
            <a:picLocks noChangeAspect="1"/>
          </p:cNvPicPr>
          <p:nvPr/>
        </p:nvPicPr>
        <p:blipFill>
          <a:blip r:embed="rId2"/>
          <a:stretch>
            <a:fillRect/>
          </a:stretch>
        </p:blipFill>
        <p:spPr>
          <a:xfrm>
            <a:off x="7447002" y="1333024"/>
            <a:ext cx="6518077" cy="6518077"/>
          </a:xfrm>
          <a:prstGeom prst="rect">
            <a:avLst/>
          </a:prstGeom>
        </p:spPr>
      </p:pic>
      <p:sp>
        <p:nvSpPr>
          <p:cNvPr id="8" name="Text 4"/>
          <p:cNvSpPr/>
          <p:nvPr/>
        </p:nvSpPr>
        <p:spPr>
          <a:xfrm>
            <a:off x="7447002" y="7965638"/>
            <a:ext cx="3074075" cy="274439"/>
          </a:xfrm>
          <a:prstGeom prst="rect">
            <a:avLst/>
          </a:prstGeom>
          <a:noFill/>
          <a:ln/>
        </p:spPr>
        <p:txBody>
          <a:bodyPr wrap="none" lIns="0" tIns="0" rIns="0" bIns="0" rtlCol="0" anchor="t"/>
          <a:lstStyle/>
          <a:p>
            <a:pPr algn="l" indent="0" marL="0">
              <a:lnSpc>
                <a:spcPts val="2150"/>
              </a:lnSpc>
              <a:buNone/>
            </a:pPr>
            <a:r>
              <a:rPr lang="en-US" sz="1700" dirty="0">
                <a:solidFill>
                  <a:srgbClr val="787878"/>
                </a:solidFill>
                <a:latin typeface="Baskervville" pitchFamily="34" charset="0"/>
                <a:ea typeface="Baskervville" pitchFamily="34" charset="-122"/>
                <a:cs typeface="Baskervville" pitchFamily="34" charset="-120"/>
              </a:rPr>
              <a:t>Resilience and Problem-Solving</a:t>
            </a:r>
            <a:endParaRPr lang="en-US" sz="1700" dirty="0"/>
          </a:p>
        </p:txBody>
      </p:sp>
      <p:sp>
        <p:nvSpPr>
          <p:cNvPr id="9" name="Text 5"/>
          <p:cNvSpPr/>
          <p:nvPr/>
        </p:nvSpPr>
        <p:spPr>
          <a:xfrm>
            <a:off x="7447002" y="8341876"/>
            <a:ext cx="6783705" cy="325755"/>
          </a:xfrm>
          <a:prstGeom prst="rect">
            <a:avLst/>
          </a:prstGeom>
          <a:noFill/>
          <a:ln/>
        </p:spPr>
        <p:txBody>
          <a:bodyPr wrap="square" lIns="0" tIns="0" rIns="0" bIns="0" rtlCol="0" anchor="t"/>
          <a:lstStyle/>
          <a:p>
            <a:pPr algn="l" indent="0" marL="0">
              <a:lnSpc>
                <a:spcPts val="1250"/>
              </a:lnSpc>
              <a:buNone/>
            </a:pPr>
            <a:r>
              <a:rPr lang="en-US" sz="800" dirty="0">
                <a:solidFill>
                  <a:srgbClr val="6E6666"/>
                </a:solidFill>
                <a:latin typeface="Poppins" pitchFamily="34" charset="0"/>
                <a:ea typeface="Poppins" pitchFamily="34" charset="-122"/>
                <a:cs typeface="Poppins" pitchFamily="34" charset="-120"/>
              </a:rPr>
              <a:t>Robust relationships are the bedrock of community resilience. They enable collective problem-solving, facilitate mutual support during challenging times, and ensure that diverse voices are heard and valued.</a:t>
            </a:r>
            <a:endParaRPr lang="en-US" sz="800" dirty="0"/>
          </a:p>
        </p:txBody>
      </p:sp>
      <p:sp>
        <p:nvSpPr>
          <p:cNvPr id="10" name="Text 6"/>
          <p:cNvSpPr/>
          <p:nvPr/>
        </p:nvSpPr>
        <p:spPr>
          <a:xfrm>
            <a:off x="407313" y="8873728"/>
            <a:ext cx="13815774" cy="162878"/>
          </a:xfrm>
          <a:prstGeom prst="rect">
            <a:avLst/>
          </a:prstGeom>
          <a:noFill/>
          <a:ln/>
        </p:spPr>
        <p:txBody>
          <a:bodyPr wrap="none" lIns="0" tIns="0" rIns="0" bIns="0" rtlCol="0" anchor="t"/>
          <a:lstStyle/>
          <a:p>
            <a:pPr algn="l" indent="0" marL="0">
              <a:lnSpc>
                <a:spcPts val="1250"/>
              </a:lnSpc>
              <a:buNone/>
            </a:pPr>
            <a:r>
              <a:rPr lang="en-US" sz="800" dirty="0">
                <a:solidFill>
                  <a:srgbClr val="6E6666"/>
                </a:solidFill>
                <a:latin typeface="Poppins" pitchFamily="34" charset="0"/>
                <a:ea typeface="Poppins" pitchFamily="34" charset="-122"/>
                <a:cs typeface="Poppins" pitchFamily="34" charset="-120"/>
              </a:rPr>
              <a:t>When connections are weak, even the most impressive facilities can become symbols of division or sources of ongoing tension, rather than catalysts for unity and shared progress.</a:t>
            </a: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28706"/>
          </a:xfrm>
          <a:prstGeom prst="rect">
            <a:avLst/>
          </a:prstGeom>
        </p:spPr>
      </p:pic>
      <p:sp>
        <p:nvSpPr>
          <p:cNvPr id="3" name="Text 0"/>
          <p:cNvSpPr/>
          <p:nvPr/>
        </p:nvSpPr>
        <p:spPr>
          <a:xfrm>
            <a:off x="649129" y="2509957"/>
            <a:ext cx="12242483"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Introducing Conflict Transformation Principles</a:t>
            </a:r>
            <a:endParaRPr lang="en-US" sz="4550" dirty="0"/>
          </a:p>
        </p:txBody>
      </p:sp>
      <p:sp>
        <p:nvSpPr>
          <p:cNvPr id="4" name="Shape 1"/>
          <p:cNvSpPr/>
          <p:nvPr/>
        </p:nvSpPr>
        <p:spPr>
          <a:xfrm>
            <a:off x="649129" y="3482340"/>
            <a:ext cx="6584871" cy="486847"/>
          </a:xfrm>
          <a:prstGeom prst="roundRect">
            <a:avLst>
              <a:gd name="adj" fmla="val 480059"/>
            </a:avLst>
          </a:prstGeom>
          <a:solidFill>
            <a:srgbClr val="ECDFE3"/>
          </a:solidFill>
          <a:ln/>
        </p:spPr>
      </p:sp>
      <p:sp>
        <p:nvSpPr>
          <p:cNvPr id="5" name="Text 2"/>
          <p:cNvSpPr/>
          <p:nvPr/>
        </p:nvSpPr>
        <p:spPr>
          <a:xfrm>
            <a:off x="3819882" y="3573661"/>
            <a:ext cx="243364" cy="304205"/>
          </a:xfrm>
          <a:prstGeom prst="rect">
            <a:avLst/>
          </a:prstGeom>
          <a:noFill/>
          <a:ln/>
        </p:spPr>
        <p:txBody>
          <a:bodyPr wrap="none" lIns="0" tIns="0" rIns="0" bIns="0" rtlCol="0" anchor="t"/>
          <a:lstStyle/>
          <a:p>
            <a:pPr algn="l" indent="0" marL="0">
              <a:lnSpc>
                <a:spcPts val="1900"/>
              </a:lnSpc>
              <a:buNone/>
            </a:pPr>
            <a:r>
              <a:rPr lang="en-US" sz="1900" dirty="0">
                <a:solidFill>
                  <a:srgbClr val="000000"/>
                </a:solidFill>
                <a:latin typeface="Baskervville" pitchFamily="34" charset="0"/>
                <a:ea typeface="Baskervville" pitchFamily="34" charset="-122"/>
                <a:cs typeface="Baskervville" pitchFamily="34" charset="-120"/>
              </a:rPr>
              <a:t>1</a:t>
            </a:r>
            <a:endParaRPr lang="en-US" sz="1900" dirty="0"/>
          </a:p>
        </p:txBody>
      </p:sp>
      <p:sp>
        <p:nvSpPr>
          <p:cNvPr id="6" name="Text 3"/>
          <p:cNvSpPr/>
          <p:nvPr/>
        </p:nvSpPr>
        <p:spPr>
          <a:xfrm>
            <a:off x="811411" y="4131469"/>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Conflict as a Process</a:t>
            </a:r>
            <a:endParaRPr lang="en-US" sz="2250" dirty="0"/>
          </a:p>
        </p:txBody>
      </p:sp>
      <p:sp>
        <p:nvSpPr>
          <p:cNvPr id="7" name="Text 4"/>
          <p:cNvSpPr/>
          <p:nvPr/>
        </p:nvSpPr>
        <p:spPr>
          <a:xfrm>
            <a:off x="811411" y="4593193"/>
            <a:ext cx="6260306"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Conflict is an inherent and often healthy part of human interaction, not just an isolated event. It represents an opportunity for growth and deeper understanding.</a:t>
            </a:r>
            <a:endParaRPr lang="en-US" sz="1250" dirty="0"/>
          </a:p>
        </p:txBody>
      </p:sp>
      <p:sp>
        <p:nvSpPr>
          <p:cNvPr id="8" name="Shape 5"/>
          <p:cNvSpPr/>
          <p:nvPr/>
        </p:nvSpPr>
        <p:spPr>
          <a:xfrm>
            <a:off x="7396282" y="3482340"/>
            <a:ext cx="6584990" cy="486847"/>
          </a:xfrm>
          <a:prstGeom prst="roundRect">
            <a:avLst>
              <a:gd name="adj" fmla="val 480059"/>
            </a:avLst>
          </a:prstGeom>
          <a:solidFill>
            <a:srgbClr val="ECDFE3"/>
          </a:solidFill>
          <a:ln/>
        </p:spPr>
      </p:sp>
      <p:sp>
        <p:nvSpPr>
          <p:cNvPr id="9" name="Text 6"/>
          <p:cNvSpPr/>
          <p:nvPr/>
        </p:nvSpPr>
        <p:spPr>
          <a:xfrm>
            <a:off x="10567035" y="3573661"/>
            <a:ext cx="243364" cy="304205"/>
          </a:xfrm>
          <a:prstGeom prst="rect">
            <a:avLst/>
          </a:prstGeom>
          <a:noFill/>
          <a:ln/>
        </p:spPr>
        <p:txBody>
          <a:bodyPr wrap="none" lIns="0" tIns="0" rIns="0" bIns="0" rtlCol="0" anchor="t"/>
          <a:lstStyle/>
          <a:p>
            <a:pPr algn="l" indent="0" marL="0">
              <a:lnSpc>
                <a:spcPts val="1900"/>
              </a:lnSpc>
              <a:buNone/>
            </a:pPr>
            <a:r>
              <a:rPr lang="en-US" sz="1900" dirty="0">
                <a:solidFill>
                  <a:srgbClr val="000000"/>
                </a:solidFill>
                <a:latin typeface="Baskervville" pitchFamily="34" charset="0"/>
                <a:ea typeface="Baskervville" pitchFamily="34" charset="-122"/>
                <a:cs typeface="Baskervville" pitchFamily="34" charset="-120"/>
              </a:rPr>
              <a:t>2</a:t>
            </a:r>
            <a:endParaRPr lang="en-US" sz="1900" dirty="0"/>
          </a:p>
        </p:txBody>
      </p:sp>
      <p:sp>
        <p:nvSpPr>
          <p:cNvPr id="10" name="Text 7"/>
          <p:cNvSpPr/>
          <p:nvPr/>
        </p:nvSpPr>
        <p:spPr>
          <a:xfrm>
            <a:off x="7558564" y="4131469"/>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Focus on Root Causes</a:t>
            </a:r>
            <a:endParaRPr lang="en-US" sz="2250" dirty="0"/>
          </a:p>
        </p:txBody>
      </p:sp>
      <p:sp>
        <p:nvSpPr>
          <p:cNvPr id="11" name="Text 8"/>
          <p:cNvSpPr/>
          <p:nvPr/>
        </p:nvSpPr>
        <p:spPr>
          <a:xfrm>
            <a:off x="7558564" y="4593193"/>
            <a:ext cx="6260425"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Conflict transformation seeks to address the underlying issues, perceptions, and relational dynamics that fuel disputes, moving beyond mere symptom management.</a:t>
            </a:r>
            <a:endParaRPr lang="en-US" sz="1250" dirty="0"/>
          </a:p>
        </p:txBody>
      </p:sp>
      <p:sp>
        <p:nvSpPr>
          <p:cNvPr id="12" name="Shape 9"/>
          <p:cNvSpPr/>
          <p:nvPr/>
        </p:nvSpPr>
        <p:spPr>
          <a:xfrm>
            <a:off x="649129" y="5696426"/>
            <a:ext cx="6584871" cy="486847"/>
          </a:xfrm>
          <a:prstGeom prst="roundRect">
            <a:avLst>
              <a:gd name="adj" fmla="val 480059"/>
            </a:avLst>
          </a:prstGeom>
          <a:solidFill>
            <a:srgbClr val="ECDFE3"/>
          </a:solidFill>
          <a:ln/>
        </p:spPr>
      </p:sp>
      <p:sp>
        <p:nvSpPr>
          <p:cNvPr id="13" name="Text 10"/>
          <p:cNvSpPr/>
          <p:nvPr/>
        </p:nvSpPr>
        <p:spPr>
          <a:xfrm>
            <a:off x="3819882" y="5787747"/>
            <a:ext cx="243364" cy="304205"/>
          </a:xfrm>
          <a:prstGeom prst="rect">
            <a:avLst/>
          </a:prstGeom>
          <a:noFill/>
          <a:ln/>
        </p:spPr>
        <p:txBody>
          <a:bodyPr wrap="none" lIns="0" tIns="0" rIns="0" bIns="0" rtlCol="0" anchor="t"/>
          <a:lstStyle/>
          <a:p>
            <a:pPr algn="l" indent="0" marL="0">
              <a:lnSpc>
                <a:spcPts val="1900"/>
              </a:lnSpc>
              <a:buNone/>
            </a:pPr>
            <a:r>
              <a:rPr lang="en-US" sz="1900" dirty="0">
                <a:solidFill>
                  <a:srgbClr val="000000"/>
                </a:solidFill>
                <a:latin typeface="Baskervville" pitchFamily="34" charset="0"/>
                <a:ea typeface="Baskervville" pitchFamily="34" charset="-122"/>
                <a:cs typeface="Baskervville" pitchFamily="34" charset="-120"/>
              </a:rPr>
              <a:t>3</a:t>
            </a:r>
            <a:endParaRPr lang="en-US" sz="1900" dirty="0"/>
          </a:p>
        </p:txBody>
      </p:sp>
      <p:sp>
        <p:nvSpPr>
          <p:cNvPr id="14" name="Text 11"/>
          <p:cNvSpPr/>
          <p:nvPr/>
        </p:nvSpPr>
        <p:spPr>
          <a:xfrm>
            <a:off x="811411" y="6345555"/>
            <a:ext cx="2934295"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Sustained Engagement</a:t>
            </a:r>
            <a:endParaRPr lang="en-US" sz="2250" dirty="0"/>
          </a:p>
        </p:txBody>
      </p:sp>
      <p:sp>
        <p:nvSpPr>
          <p:cNvPr id="15" name="Text 12"/>
          <p:cNvSpPr/>
          <p:nvPr/>
        </p:nvSpPr>
        <p:spPr>
          <a:xfrm>
            <a:off x="811411" y="6807279"/>
            <a:ext cx="6260306"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This approach demands ongoing, non-violent engagement with all parties involved, fostering an environment where empathy and active listening can flourish.</a:t>
            </a:r>
            <a:endParaRPr lang="en-US" sz="1250" dirty="0"/>
          </a:p>
        </p:txBody>
      </p:sp>
      <p:sp>
        <p:nvSpPr>
          <p:cNvPr id="16" name="Shape 13"/>
          <p:cNvSpPr/>
          <p:nvPr/>
        </p:nvSpPr>
        <p:spPr>
          <a:xfrm>
            <a:off x="7396282" y="5696426"/>
            <a:ext cx="6584990" cy="486847"/>
          </a:xfrm>
          <a:prstGeom prst="roundRect">
            <a:avLst>
              <a:gd name="adj" fmla="val 480059"/>
            </a:avLst>
          </a:prstGeom>
          <a:solidFill>
            <a:srgbClr val="ECDFE3"/>
          </a:solidFill>
          <a:ln/>
        </p:spPr>
      </p:sp>
      <p:sp>
        <p:nvSpPr>
          <p:cNvPr id="17" name="Text 14"/>
          <p:cNvSpPr/>
          <p:nvPr/>
        </p:nvSpPr>
        <p:spPr>
          <a:xfrm>
            <a:off x="10567035" y="5787747"/>
            <a:ext cx="243364" cy="304205"/>
          </a:xfrm>
          <a:prstGeom prst="rect">
            <a:avLst/>
          </a:prstGeom>
          <a:noFill/>
          <a:ln/>
        </p:spPr>
        <p:txBody>
          <a:bodyPr wrap="none" lIns="0" tIns="0" rIns="0" bIns="0" rtlCol="0" anchor="t"/>
          <a:lstStyle/>
          <a:p>
            <a:pPr algn="l" indent="0" marL="0">
              <a:lnSpc>
                <a:spcPts val="1900"/>
              </a:lnSpc>
              <a:buNone/>
            </a:pPr>
            <a:r>
              <a:rPr lang="en-US" sz="1900" dirty="0">
                <a:solidFill>
                  <a:srgbClr val="000000"/>
                </a:solidFill>
                <a:latin typeface="Baskervville" pitchFamily="34" charset="0"/>
                <a:ea typeface="Baskervville" pitchFamily="34" charset="-122"/>
                <a:cs typeface="Baskervville" pitchFamily="34" charset="-120"/>
              </a:rPr>
              <a:t>4</a:t>
            </a:r>
            <a:endParaRPr lang="en-US" sz="1900" dirty="0"/>
          </a:p>
        </p:txBody>
      </p:sp>
      <p:sp>
        <p:nvSpPr>
          <p:cNvPr id="18" name="Text 15"/>
          <p:cNvSpPr/>
          <p:nvPr/>
        </p:nvSpPr>
        <p:spPr>
          <a:xfrm>
            <a:off x="7558564" y="6345555"/>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Lasting Peace</a:t>
            </a:r>
            <a:endParaRPr lang="en-US" sz="2250" dirty="0"/>
          </a:p>
        </p:txBody>
      </p:sp>
      <p:sp>
        <p:nvSpPr>
          <p:cNvPr id="19" name="Text 16"/>
          <p:cNvSpPr/>
          <p:nvPr/>
        </p:nvSpPr>
        <p:spPr>
          <a:xfrm>
            <a:off x="7558564" y="6807279"/>
            <a:ext cx="6260425"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The ultimate goal is to shift attitudes, behaviours, and structural inequalities, paving the way for sustainable peace and a more just community.</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9129" y="743903"/>
            <a:ext cx="8406408"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The Power of Restorative Circles</a:t>
            </a:r>
            <a:endParaRPr lang="en-US" sz="4550" dirty="0"/>
          </a:p>
        </p:txBody>
      </p:sp>
      <p:sp>
        <p:nvSpPr>
          <p:cNvPr id="3" name="Text 1"/>
          <p:cNvSpPr/>
          <p:nvPr/>
        </p:nvSpPr>
        <p:spPr>
          <a:xfrm>
            <a:off x="649129" y="1797487"/>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Restorative circles offer a powerful, community-based approach to conflict resolution, focusing on healing and rebuilding relationships rather than simply assigning blame.</a:t>
            </a:r>
            <a:endParaRPr lang="en-US" sz="1250" dirty="0"/>
          </a:p>
        </p:txBody>
      </p:sp>
      <p:sp>
        <p:nvSpPr>
          <p:cNvPr id="4" name="Text 2"/>
          <p:cNvSpPr/>
          <p:nvPr/>
        </p:nvSpPr>
        <p:spPr>
          <a:xfrm>
            <a:off x="2065734" y="3064669"/>
            <a:ext cx="2916317" cy="364450"/>
          </a:xfrm>
          <a:prstGeom prst="rect">
            <a:avLst/>
          </a:prstGeom>
          <a:noFill/>
          <a:ln/>
        </p:spPr>
        <p:txBody>
          <a:bodyPr wrap="none" lIns="0" tIns="0" rIns="0" bIns="0" rtlCol="0" anchor="t"/>
          <a:lstStyle/>
          <a:p>
            <a:pPr algn="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Egalitarian Voice</a:t>
            </a:r>
            <a:endParaRPr lang="en-US" sz="2250" dirty="0"/>
          </a:p>
        </p:txBody>
      </p:sp>
      <p:sp>
        <p:nvSpPr>
          <p:cNvPr id="5" name="Text 3"/>
          <p:cNvSpPr/>
          <p:nvPr/>
        </p:nvSpPr>
        <p:spPr>
          <a:xfrm>
            <a:off x="649129" y="3526393"/>
            <a:ext cx="4332923" cy="778669"/>
          </a:xfrm>
          <a:prstGeom prst="rect">
            <a:avLst/>
          </a:prstGeom>
          <a:noFill/>
          <a:ln/>
        </p:spPr>
        <p:txBody>
          <a:bodyPr wrap="square" lIns="0" tIns="0" rIns="0" bIns="0" rtlCol="0" anchor="t"/>
          <a:lstStyle/>
          <a:p>
            <a:pPr algn="r" indent="0" marL="0">
              <a:lnSpc>
                <a:spcPts val="2000"/>
              </a:lnSpc>
              <a:buNone/>
            </a:pPr>
            <a:r>
              <a:rPr lang="en-US" sz="1250" dirty="0">
                <a:solidFill>
                  <a:srgbClr val="6E6666"/>
                </a:solidFill>
                <a:latin typeface="Poppins" pitchFamily="34" charset="0"/>
                <a:ea typeface="Poppins" pitchFamily="34" charset="-122"/>
                <a:cs typeface="Poppins" pitchFamily="34" charset="-120"/>
              </a:rPr>
              <a:t>Circles are designed to be inclusive, ensuring every individual has an equal opportunity to speak and be heard, fostering a sense of belonging and respect.</a:t>
            </a:r>
            <a:endParaRPr lang="en-US" sz="1250" dirty="0"/>
          </a:p>
        </p:txBody>
      </p:sp>
      <p:pic>
        <p:nvPicPr>
          <p:cNvPr id="6" name="Image 0" descr="preencoded.png">    </p:cNvPr>
          <p:cNvPicPr>
            <a:picLocks noChangeAspect="1"/>
          </p:cNvPicPr>
          <p:nvPr/>
        </p:nvPicPr>
        <p:blipFill>
          <a:blip r:embed="rId1"/>
          <a:stretch>
            <a:fillRect/>
          </a:stretch>
        </p:blipFill>
        <p:spPr>
          <a:xfrm>
            <a:off x="4982051" y="2659261"/>
            <a:ext cx="4666178" cy="4666178"/>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8933" y="4171890"/>
            <a:ext cx="228124" cy="228124"/>
          </a:xfrm>
          <a:prstGeom prst="rect">
            <a:avLst/>
          </a:prstGeom>
        </p:spPr>
      </p:pic>
      <p:sp>
        <p:nvSpPr>
          <p:cNvPr id="8" name="Text 4"/>
          <p:cNvSpPr/>
          <p:nvPr/>
        </p:nvSpPr>
        <p:spPr>
          <a:xfrm>
            <a:off x="9648230" y="2499122"/>
            <a:ext cx="2924651"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Talking Piece Protocol</a:t>
            </a:r>
            <a:endParaRPr lang="en-US" sz="2250" dirty="0"/>
          </a:p>
        </p:txBody>
      </p:sp>
      <p:sp>
        <p:nvSpPr>
          <p:cNvPr id="9" name="Text 5"/>
          <p:cNvSpPr/>
          <p:nvPr/>
        </p:nvSpPr>
        <p:spPr>
          <a:xfrm>
            <a:off x="9648230" y="2960846"/>
            <a:ext cx="4333042" cy="1038225"/>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The use of a talking piece (an object passed around the circle) ensures disciplined listening and thoughtful speaking, preventing interruptions and promoting deeper reflection.</a:t>
            </a:r>
            <a:endParaRPr lang="en-US" sz="1250" dirty="0"/>
          </a:p>
        </p:txBody>
      </p:sp>
      <p:pic>
        <p:nvPicPr>
          <p:cNvPr id="10" name="Image 2" descr="preencoded.png">    </p:cNvPr>
          <p:cNvPicPr>
            <a:picLocks noChangeAspect="1"/>
          </p:cNvPicPr>
          <p:nvPr/>
        </p:nvPicPr>
        <p:blipFill>
          <a:blip r:embed="rId4"/>
          <a:stretch>
            <a:fillRect/>
          </a:stretch>
        </p:blipFill>
        <p:spPr>
          <a:xfrm>
            <a:off x="4982051" y="2659261"/>
            <a:ext cx="4666178" cy="4666178"/>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2315" y="3735407"/>
            <a:ext cx="228124" cy="228124"/>
          </a:xfrm>
          <a:prstGeom prst="rect">
            <a:avLst/>
          </a:prstGeom>
        </p:spPr>
      </p:pic>
      <p:sp>
        <p:nvSpPr>
          <p:cNvPr id="12" name="Text 6"/>
          <p:cNvSpPr/>
          <p:nvPr/>
        </p:nvSpPr>
        <p:spPr>
          <a:xfrm>
            <a:off x="9972794" y="4242435"/>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Building Empathy</a:t>
            </a:r>
            <a:endParaRPr lang="en-US" sz="2250" dirty="0"/>
          </a:p>
        </p:txBody>
      </p:sp>
      <p:sp>
        <p:nvSpPr>
          <p:cNvPr id="13" name="Text 7"/>
          <p:cNvSpPr/>
          <p:nvPr/>
        </p:nvSpPr>
        <p:spPr>
          <a:xfrm>
            <a:off x="9972794" y="4704159"/>
            <a:ext cx="4008477" cy="1038225"/>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By creating space for personal narratives and shared experiences, circles naturally cultivate empathy, allowing participants to understand different perspectives and feelings.</a:t>
            </a:r>
            <a:endParaRPr lang="en-US" sz="1250" dirty="0"/>
          </a:p>
        </p:txBody>
      </p:sp>
      <p:pic>
        <p:nvPicPr>
          <p:cNvPr id="14" name="Image 4" descr="preencoded.png">    </p:cNvPr>
          <p:cNvPicPr>
            <a:picLocks noChangeAspect="1"/>
          </p:cNvPicPr>
          <p:nvPr/>
        </p:nvPicPr>
        <p:blipFill>
          <a:blip r:embed="rId7"/>
          <a:stretch>
            <a:fillRect/>
          </a:stretch>
        </p:blipFill>
        <p:spPr>
          <a:xfrm>
            <a:off x="4982051" y="2659261"/>
            <a:ext cx="4666178" cy="4666178"/>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02538" y="4878169"/>
            <a:ext cx="228124" cy="228124"/>
          </a:xfrm>
          <a:prstGeom prst="rect">
            <a:avLst/>
          </a:prstGeom>
        </p:spPr>
      </p:pic>
      <p:sp>
        <p:nvSpPr>
          <p:cNvPr id="16" name="Text 8"/>
          <p:cNvSpPr/>
          <p:nvPr/>
        </p:nvSpPr>
        <p:spPr>
          <a:xfrm>
            <a:off x="9648230" y="5985748"/>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Shared Responsibility</a:t>
            </a:r>
            <a:endParaRPr lang="en-US" sz="2250" dirty="0"/>
          </a:p>
        </p:txBody>
      </p:sp>
      <p:sp>
        <p:nvSpPr>
          <p:cNvPr id="17" name="Text 9"/>
          <p:cNvSpPr/>
          <p:nvPr/>
        </p:nvSpPr>
        <p:spPr>
          <a:xfrm>
            <a:off x="9648230" y="6447473"/>
            <a:ext cx="4333042" cy="1038225"/>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Participants collectively explore how harm has occurred and what is needed to repair it, fostering a sense of shared responsibility for the well-being of the community.</a:t>
            </a:r>
            <a:endParaRPr lang="en-US" sz="1250" dirty="0"/>
          </a:p>
        </p:txBody>
      </p:sp>
      <p:pic>
        <p:nvPicPr>
          <p:cNvPr id="18" name="Image 6" descr="preencoded.png">    </p:cNvPr>
          <p:cNvPicPr>
            <a:picLocks noChangeAspect="1"/>
          </p:cNvPicPr>
          <p:nvPr/>
        </p:nvPicPr>
        <p:blipFill>
          <a:blip r:embed="rId10"/>
          <a:stretch>
            <a:fillRect/>
          </a:stretch>
        </p:blipFill>
        <p:spPr>
          <a:xfrm>
            <a:off x="4982051" y="2659261"/>
            <a:ext cx="4666178" cy="4666178"/>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72315" y="6020931"/>
            <a:ext cx="228124" cy="228124"/>
          </a:xfrm>
          <a:prstGeom prst="rect">
            <a:avLst/>
          </a:prstGeom>
        </p:spPr>
      </p:pic>
      <p:sp>
        <p:nvSpPr>
          <p:cNvPr id="20" name="Text 10"/>
          <p:cNvSpPr/>
          <p:nvPr/>
        </p:nvSpPr>
        <p:spPr>
          <a:xfrm>
            <a:off x="1925360" y="5549860"/>
            <a:ext cx="3056692" cy="364450"/>
          </a:xfrm>
          <a:prstGeom prst="rect">
            <a:avLst/>
          </a:prstGeom>
          <a:noFill/>
          <a:ln/>
        </p:spPr>
        <p:txBody>
          <a:bodyPr wrap="none" lIns="0" tIns="0" rIns="0" bIns="0" rtlCol="0" anchor="t"/>
          <a:lstStyle/>
          <a:p>
            <a:pPr algn="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Healing and Rebuilding</a:t>
            </a:r>
            <a:endParaRPr lang="en-US" sz="2250" dirty="0"/>
          </a:p>
        </p:txBody>
      </p:sp>
      <p:sp>
        <p:nvSpPr>
          <p:cNvPr id="21" name="Text 11"/>
          <p:cNvSpPr/>
          <p:nvPr/>
        </p:nvSpPr>
        <p:spPr>
          <a:xfrm>
            <a:off x="649129" y="6011585"/>
            <a:ext cx="4332923" cy="1038225"/>
          </a:xfrm>
          <a:prstGeom prst="rect">
            <a:avLst/>
          </a:prstGeom>
          <a:noFill/>
          <a:ln/>
        </p:spPr>
        <p:txBody>
          <a:bodyPr wrap="square" lIns="0" tIns="0" rIns="0" bIns="0" rtlCol="0" anchor="t"/>
          <a:lstStyle/>
          <a:p>
            <a:pPr algn="r" indent="0" marL="0">
              <a:lnSpc>
                <a:spcPts val="2000"/>
              </a:lnSpc>
              <a:buNone/>
            </a:pPr>
            <a:r>
              <a:rPr lang="en-US" sz="1250" dirty="0">
                <a:solidFill>
                  <a:srgbClr val="6E6666"/>
                </a:solidFill>
                <a:latin typeface="Poppins" pitchFamily="34" charset="0"/>
                <a:ea typeface="Poppins" pitchFamily="34" charset="-122"/>
                <a:cs typeface="Poppins" pitchFamily="34" charset="-120"/>
              </a:rPr>
              <a:t>Restorative circles are proven tools for mending ruptured relationships, healing emotional wounds, and rebuilding the social fabric of a community, transforming conflict into connection.</a:t>
            </a:r>
            <a:endParaRPr lang="en-US" sz="1250" dirty="0"/>
          </a:p>
        </p:txBody>
      </p:sp>
      <p:pic>
        <p:nvPicPr>
          <p:cNvPr id="22" name="Image 8" descr="preencoded.png">    </p:cNvPr>
          <p:cNvPicPr>
            <a:picLocks noChangeAspect="1"/>
          </p:cNvPicPr>
          <p:nvPr/>
        </p:nvPicPr>
        <p:blipFill>
          <a:blip r:embed="rId13"/>
          <a:stretch>
            <a:fillRect/>
          </a:stretch>
        </p:blipFill>
        <p:spPr>
          <a:xfrm>
            <a:off x="4982051" y="2659261"/>
            <a:ext cx="4666178" cy="4666178"/>
          </a:xfrm>
          <a:prstGeom prst="rect">
            <a:avLst/>
          </a:prstGeom>
        </p:spPr>
      </p:pic>
      <p:pic>
        <p:nvPicPr>
          <p:cNvPr id="23" name="Image 9"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28933" y="5584448"/>
            <a:ext cx="228124" cy="2281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9129" y="1139666"/>
            <a:ext cx="9923859"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Step 1: Create Safe Spaces for Dialogue</a:t>
            </a:r>
            <a:endParaRPr lang="en-US" sz="4550" dirty="0"/>
          </a:p>
        </p:txBody>
      </p:sp>
      <p:sp>
        <p:nvSpPr>
          <p:cNvPr id="3" name="Text 1"/>
          <p:cNvSpPr/>
          <p:nvPr/>
        </p:nvSpPr>
        <p:spPr>
          <a:xfrm>
            <a:off x="649129" y="2193250"/>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The first crucial step in restoring harmony is establishing environments where community members feel secure enough to express their true feelings and concerns without fear of reprisal.</a:t>
            </a:r>
            <a:endParaRPr lang="en-US" sz="1250" dirty="0"/>
          </a:p>
        </p:txBody>
      </p:sp>
      <p:sp>
        <p:nvSpPr>
          <p:cNvPr id="4" name="Shape 2"/>
          <p:cNvSpPr/>
          <p:nvPr/>
        </p:nvSpPr>
        <p:spPr>
          <a:xfrm>
            <a:off x="649129" y="3138249"/>
            <a:ext cx="6584871" cy="1772960"/>
          </a:xfrm>
          <a:prstGeom prst="roundRect">
            <a:avLst>
              <a:gd name="adj" fmla="val 13731"/>
            </a:avLst>
          </a:prstGeom>
          <a:solidFill>
            <a:srgbClr val="FFFFFF"/>
          </a:solidFill>
          <a:ln w="22860">
            <a:solidFill>
              <a:srgbClr val="D2C5C9"/>
            </a:solidFill>
            <a:prstDash val="solid"/>
          </a:ln>
        </p:spPr>
      </p:sp>
      <p:sp>
        <p:nvSpPr>
          <p:cNvPr id="5" name="Shape 3"/>
          <p:cNvSpPr/>
          <p:nvPr/>
        </p:nvSpPr>
        <p:spPr>
          <a:xfrm>
            <a:off x="671989" y="3161109"/>
            <a:ext cx="6539151" cy="162282"/>
          </a:xfrm>
          <a:prstGeom prst="roundRect">
            <a:avLst>
              <a:gd name="adj" fmla="val 133115"/>
            </a:avLst>
          </a:prstGeom>
          <a:solidFill>
            <a:srgbClr val="ECDFE3"/>
          </a:solidFill>
          <a:ln/>
        </p:spPr>
      </p:sp>
      <p:sp>
        <p:nvSpPr>
          <p:cNvPr id="6" name="Text 4"/>
          <p:cNvSpPr/>
          <p:nvPr/>
        </p:nvSpPr>
        <p:spPr>
          <a:xfrm>
            <a:off x="834271" y="3485674"/>
            <a:ext cx="3198138"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Organise Regular Circles</a:t>
            </a:r>
            <a:endParaRPr lang="en-US" sz="2250" dirty="0"/>
          </a:p>
        </p:txBody>
      </p:sp>
      <p:sp>
        <p:nvSpPr>
          <p:cNvPr id="7" name="Text 5"/>
          <p:cNvSpPr/>
          <p:nvPr/>
        </p:nvSpPr>
        <p:spPr>
          <a:xfrm>
            <a:off x="834271" y="3947398"/>
            <a:ext cx="6214586"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Initiate a series of restorative circles, carefully inviting a diverse cross-section of the community. Ensure representation from all groups affected by the conflict.</a:t>
            </a:r>
            <a:endParaRPr lang="en-US" sz="1250" dirty="0"/>
          </a:p>
        </p:txBody>
      </p:sp>
      <p:sp>
        <p:nvSpPr>
          <p:cNvPr id="8" name="Shape 6"/>
          <p:cNvSpPr/>
          <p:nvPr/>
        </p:nvSpPr>
        <p:spPr>
          <a:xfrm>
            <a:off x="7396282" y="2894886"/>
            <a:ext cx="6584990" cy="2016323"/>
          </a:xfrm>
          <a:prstGeom prst="roundRect">
            <a:avLst>
              <a:gd name="adj" fmla="val 12074"/>
            </a:avLst>
          </a:prstGeom>
          <a:solidFill>
            <a:srgbClr val="FFFFFF"/>
          </a:solidFill>
          <a:ln w="22860">
            <a:solidFill>
              <a:srgbClr val="D2C5C9"/>
            </a:solidFill>
            <a:prstDash val="solid"/>
          </a:ln>
        </p:spPr>
      </p:sp>
      <p:sp>
        <p:nvSpPr>
          <p:cNvPr id="9" name="Shape 7"/>
          <p:cNvSpPr/>
          <p:nvPr/>
        </p:nvSpPr>
        <p:spPr>
          <a:xfrm>
            <a:off x="7419142" y="2917746"/>
            <a:ext cx="6539270" cy="162282"/>
          </a:xfrm>
          <a:prstGeom prst="roundRect">
            <a:avLst>
              <a:gd name="adj" fmla="val 133115"/>
            </a:avLst>
          </a:prstGeom>
          <a:solidFill>
            <a:srgbClr val="ECDFE3"/>
          </a:solidFill>
          <a:ln/>
        </p:spPr>
      </p:sp>
      <p:sp>
        <p:nvSpPr>
          <p:cNvPr id="10" name="Text 8"/>
          <p:cNvSpPr/>
          <p:nvPr/>
        </p:nvSpPr>
        <p:spPr>
          <a:xfrm>
            <a:off x="7581424" y="3242310"/>
            <a:ext cx="3912513"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Prepare Thoughtful Questions</a:t>
            </a:r>
            <a:endParaRPr lang="en-US" sz="2250" dirty="0"/>
          </a:p>
        </p:txBody>
      </p:sp>
      <p:sp>
        <p:nvSpPr>
          <p:cNvPr id="11" name="Text 9"/>
          <p:cNvSpPr/>
          <p:nvPr/>
        </p:nvSpPr>
        <p:spPr>
          <a:xfrm>
            <a:off x="7581424" y="3704034"/>
            <a:ext cx="6214705"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Develop open-ended questions that encourage reflection rather than accusation. Focus on 'what happened,' 'who was affected,' and 'what is needed to make things right,' rather than 'who is to blame.'</a:t>
            </a:r>
            <a:endParaRPr lang="en-US" sz="1250" dirty="0"/>
          </a:p>
        </p:txBody>
      </p:sp>
      <p:sp>
        <p:nvSpPr>
          <p:cNvPr id="12" name="Shape 10"/>
          <p:cNvSpPr/>
          <p:nvPr/>
        </p:nvSpPr>
        <p:spPr>
          <a:xfrm>
            <a:off x="649129" y="5316855"/>
            <a:ext cx="6584871" cy="1772960"/>
          </a:xfrm>
          <a:prstGeom prst="roundRect">
            <a:avLst>
              <a:gd name="adj" fmla="val 13731"/>
            </a:avLst>
          </a:prstGeom>
          <a:solidFill>
            <a:srgbClr val="FFFFFF"/>
          </a:solidFill>
          <a:ln w="22860">
            <a:solidFill>
              <a:srgbClr val="D2C5C9"/>
            </a:solidFill>
            <a:prstDash val="solid"/>
          </a:ln>
        </p:spPr>
      </p:sp>
      <p:sp>
        <p:nvSpPr>
          <p:cNvPr id="13" name="Shape 11"/>
          <p:cNvSpPr/>
          <p:nvPr/>
        </p:nvSpPr>
        <p:spPr>
          <a:xfrm>
            <a:off x="671989" y="5339715"/>
            <a:ext cx="6539151" cy="162282"/>
          </a:xfrm>
          <a:prstGeom prst="roundRect">
            <a:avLst>
              <a:gd name="adj" fmla="val 133115"/>
            </a:avLst>
          </a:prstGeom>
          <a:solidFill>
            <a:srgbClr val="ECDFE3"/>
          </a:solidFill>
          <a:ln/>
        </p:spPr>
      </p:sp>
      <p:sp>
        <p:nvSpPr>
          <p:cNvPr id="14" name="Text 12"/>
          <p:cNvSpPr/>
          <p:nvPr/>
        </p:nvSpPr>
        <p:spPr>
          <a:xfrm>
            <a:off x="834271" y="5664279"/>
            <a:ext cx="2967514"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Emphasise Core Values</a:t>
            </a:r>
            <a:endParaRPr lang="en-US" sz="2250" dirty="0"/>
          </a:p>
        </p:txBody>
      </p:sp>
      <p:sp>
        <p:nvSpPr>
          <p:cNvPr id="15" name="Text 13"/>
          <p:cNvSpPr/>
          <p:nvPr/>
        </p:nvSpPr>
        <p:spPr>
          <a:xfrm>
            <a:off x="834271" y="6126004"/>
            <a:ext cx="6214586"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Clearly articulate the foundational principles for the circle: </a:t>
            </a:r>
            <a:pPr algn="l" indent="0" marL="0">
              <a:lnSpc>
                <a:spcPts val="2000"/>
              </a:lnSpc>
              <a:buNone/>
            </a:pPr>
            <a:r>
              <a:rPr lang="en-US" sz="1250" dirty="0">
                <a:solidFill>
                  <a:srgbClr val="824E5C"/>
                </a:solidFill>
                <a:latin typeface="Poppins" pitchFamily="34" charset="0"/>
                <a:ea typeface="Poppins" pitchFamily="34" charset="-122"/>
                <a:cs typeface="Poppins" pitchFamily="34" charset="-120"/>
              </a:rPr>
              <a:t>respect, honesty, humility, and inclusiveness</a:t>
            </a:r>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 These values are non-negotiable for a safe and productive dialogue.</a:t>
            </a:r>
            <a:endParaRPr lang="en-US" sz="1250" dirty="0"/>
          </a:p>
        </p:txBody>
      </p:sp>
      <p:sp>
        <p:nvSpPr>
          <p:cNvPr id="16" name="Shape 14"/>
          <p:cNvSpPr/>
          <p:nvPr/>
        </p:nvSpPr>
        <p:spPr>
          <a:xfrm>
            <a:off x="7396282" y="5073491"/>
            <a:ext cx="6584990" cy="2016323"/>
          </a:xfrm>
          <a:prstGeom prst="roundRect">
            <a:avLst>
              <a:gd name="adj" fmla="val 12074"/>
            </a:avLst>
          </a:prstGeom>
          <a:solidFill>
            <a:srgbClr val="FFFFFF"/>
          </a:solidFill>
          <a:ln w="22860">
            <a:solidFill>
              <a:srgbClr val="D2C5C9"/>
            </a:solidFill>
            <a:prstDash val="solid"/>
          </a:ln>
        </p:spPr>
      </p:sp>
      <p:sp>
        <p:nvSpPr>
          <p:cNvPr id="17" name="Shape 15"/>
          <p:cNvSpPr/>
          <p:nvPr/>
        </p:nvSpPr>
        <p:spPr>
          <a:xfrm>
            <a:off x="7419142" y="5096351"/>
            <a:ext cx="6539270" cy="162282"/>
          </a:xfrm>
          <a:prstGeom prst="roundRect">
            <a:avLst>
              <a:gd name="adj" fmla="val 133115"/>
            </a:avLst>
          </a:prstGeom>
          <a:solidFill>
            <a:srgbClr val="ECDFE3"/>
          </a:solidFill>
          <a:ln/>
        </p:spPr>
      </p:sp>
      <p:sp>
        <p:nvSpPr>
          <p:cNvPr id="18" name="Text 16"/>
          <p:cNvSpPr/>
          <p:nvPr/>
        </p:nvSpPr>
        <p:spPr>
          <a:xfrm>
            <a:off x="7581424" y="5420916"/>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Trained Facilitation</a:t>
            </a:r>
            <a:endParaRPr lang="en-US" sz="2250" dirty="0"/>
          </a:p>
        </p:txBody>
      </p:sp>
      <p:sp>
        <p:nvSpPr>
          <p:cNvPr id="19" name="Text 17"/>
          <p:cNvSpPr/>
          <p:nvPr/>
        </p:nvSpPr>
        <p:spPr>
          <a:xfrm>
            <a:off x="7581424" y="5882640"/>
            <a:ext cx="6214705"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Ensure circles are led by trained facilitators who can maintain neutrality, guide discussions, and uphold the integrity of the process, making everyone feel safe and heard.</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52901" y="242530"/>
            <a:ext cx="7746802" cy="396240"/>
          </a:xfrm>
          <a:prstGeom prst="rect">
            <a:avLst/>
          </a:prstGeom>
          <a:noFill/>
          <a:ln/>
        </p:spPr>
        <p:txBody>
          <a:bodyPr wrap="none" lIns="0" tIns="0" rIns="0" bIns="0" rtlCol="0" anchor="t"/>
          <a:lstStyle/>
          <a:p>
            <a:pPr algn="l" indent="0" marL="0">
              <a:lnSpc>
                <a:spcPts val="3100"/>
              </a:lnSpc>
              <a:buNone/>
            </a:pPr>
            <a:r>
              <a:rPr lang="en-US" sz="2450" dirty="0">
                <a:solidFill>
                  <a:srgbClr val="787878"/>
                </a:solidFill>
                <a:latin typeface="Baskervville" pitchFamily="34" charset="0"/>
                <a:ea typeface="Baskervville" pitchFamily="34" charset="-122"/>
                <a:cs typeface="Baskervville" pitchFamily="34" charset="-120"/>
              </a:rPr>
              <a:t>Step 2: Foster Open Communication &amp; Active Listening</a:t>
            </a:r>
            <a:endParaRPr lang="en-US" sz="2450" dirty="0"/>
          </a:p>
        </p:txBody>
      </p:sp>
      <p:sp>
        <p:nvSpPr>
          <p:cNvPr id="3" name="Text 1"/>
          <p:cNvSpPr/>
          <p:nvPr/>
        </p:nvSpPr>
        <p:spPr>
          <a:xfrm>
            <a:off x="352901" y="815221"/>
            <a:ext cx="13924598" cy="141089"/>
          </a:xfrm>
          <a:prstGeom prst="rect">
            <a:avLst/>
          </a:prstGeom>
          <a:noFill/>
          <a:ln/>
        </p:spPr>
        <p:txBody>
          <a:bodyPr wrap="none" lIns="0" tIns="0" rIns="0" bIns="0" rtlCol="0" anchor="t"/>
          <a:lstStyle/>
          <a:p>
            <a:pPr algn="l" indent="0" marL="0">
              <a:lnSpc>
                <a:spcPts val="1100"/>
              </a:lnSpc>
              <a:buNone/>
            </a:pPr>
            <a:r>
              <a:rPr lang="en-US" sz="650" dirty="0">
                <a:solidFill>
                  <a:srgbClr val="6E6666"/>
                </a:solidFill>
                <a:latin typeface="Poppins" pitchFamily="34" charset="0"/>
                <a:ea typeface="Poppins" pitchFamily="34" charset="-122"/>
                <a:cs typeface="Poppins" pitchFamily="34" charset="-120"/>
              </a:rPr>
              <a:t>Effective communication is the cornerstone of conflict resolution. It moves beyond superficial exchanges to delve into the heart of shared human experience, requiring both bravery to speak and discipline to listen.</a:t>
            </a:r>
            <a:endParaRPr lang="en-US" sz="650" dirty="0"/>
          </a:p>
        </p:txBody>
      </p:sp>
      <p:pic>
        <p:nvPicPr>
          <p:cNvPr id="4" name="Image 0" descr="preencoded.png">    </p:cNvPr>
          <p:cNvPicPr>
            <a:picLocks noChangeAspect="1"/>
          </p:cNvPicPr>
          <p:nvPr/>
        </p:nvPicPr>
        <p:blipFill>
          <a:blip r:embed="rId1"/>
          <a:stretch>
            <a:fillRect/>
          </a:stretch>
        </p:blipFill>
        <p:spPr>
          <a:xfrm>
            <a:off x="352901" y="1154668"/>
            <a:ext cx="5646777" cy="5646777"/>
          </a:xfrm>
          <a:prstGeom prst="rect">
            <a:avLst/>
          </a:prstGeom>
        </p:spPr>
      </p:pic>
      <p:sp>
        <p:nvSpPr>
          <p:cNvPr id="5" name="Text 2"/>
          <p:cNvSpPr/>
          <p:nvPr/>
        </p:nvSpPr>
        <p:spPr>
          <a:xfrm>
            <a:off x="352901" y="6900624"/>
            <a:ext cx="1902381" cy="237768"/>
          </a:xfrm>
          <a:prstGeom prst="rect">
            <a:avLst/>
          </a:prstGeom>
          <a:noFill/>
          <a:ln/>
        </p:spPr>
        <p:txBody>
          <a:bodyPr wrap="none" lIns="0" tIns="0" rIns="0" bIns="0" rtlCol="0" anchor="t"/>
          <a:lstStyle/>
          <a:p>
            <a:pPr algn="l" indent="0" marL="0">
              <a:lnSpc>
                <a:spcPts val="1850"/>
              </a:lnSpc>
              <a:buNone/>
            </a:pPr>
            <a:r>
              <a:rPr lang="en-US" sz="1450" dirty="0">
                <a:solidFill>
                  <a:srgbClr val="787878"/>
                </a:solidFill>
                <a:latin typeface="Baskervville" pitchFamily="34" charset="0"/>
                <a:ea typeface="Baskervville" pitchFamily="34" charset="-122"/>
                <a:cs typeface="Baskervville" pitchFamily="34" charset="-120"/>
              </a:rPr>
              <a:t>Share Personal Stories</a:t>
            </a:r>
            <a:endParaRPr lang="en-US" sz="1450" dirty="0"/>
          </a:p>
        </p:txBody>
      </p:sp>
      <p:sp>
        <p:nvSpPr>
          <p:cNvPr id="6" name="Text 3"/>
          <p:cNvSpPr/>
          <p:nvPr/>
        </p:nvSpPr>
        <p:spPr>
          <a:xfrm>
            <a:off x="352901" y="7226618"/>
            <a:ext cx="6854666" cy="282178"/>
          </a:xfrm>
          <a:prstGeom prst="rect">
            <a:avLst/>
          </a:prstGeom>
          <a:noFill/>
          <a:ln/>
        </p:spPr>
        <p:txBody>
          <a:bodyPr wrap="square" lIns="0" tIns="0" rIns="0" bIns="0" rtlCol="0" anchor="t"/>
          <a:lstStyle/>
          <a:p>
            <a:pPr algn="l" indent="0" marL="0">
              <a:lnSpc>
                <a:spcPts val="1100"/>
              </a:lnSpc>
              <a:buNone/>
            </a:pPr>
            <a:r>
              <a:rPr lang="en-US" sz="650" dirty="0">
                <a:solidFill>
                  <a:srgbClr val="6E6666"/>
                </a:solidFill>
                <a:latin typeface="Poppins" pitchFamily="34" charset="0"/>
                <a:ea typeface="Poppins" pitchFamily="34" charset="-122"/>
                <a:cs typeface="Poppins" pitchFamily="34" charset="-120"/>
              </a:rPr>
              <a:t>Encourage participants to share their personal stories, experiences, and feelings related to the conflict. This humanises the issues and helps break down abstract barriers.</a:t>
            </a:r>
            <a:endParaRPr lang="en-US" sz="650" dirty="0"/>
          </a:p>
        </p:txBody>
      </p:sp>
      <p:sp>
        <p:nvSpPr>
          <p:cNvPr id="7" name="Text 4"/>
          <p:cNvSpPr/>
          <p:nvPr/>
        </p:nvSpPr>
        <p:spPr>
          <a:xfrm>
            <a:off x="352901" y="7588091"/>
            <a:ext cx="6854666" cy="141089"/>
          </a:xfrm>
          <a:prstGeom prst="rect">
            <a:avLst/>
          </a:prstGeom>
          <a:noFill/>
          <a:ln/>
        </p:spPr>
        <p:txBody>
          <a:bodyPr wrap="none" lIns="0" tIns="0" rIns="0" bIns="0" rtlCol="0" anchor="t"/>
          <a:lstStyle/>
          <a:p>
            <a:pPr algn="l" indent="0" marL="0">
              <a:lnSpc>
                <a:spcPts val="1100"/>
              </a:lnSpc>
              <a:buNone/>
            </a:pPr>
            <a:r>
              <a:rPr lang="en-US" sz="650" dirty="0">
                <a:solidFill>
                  <a:srgbClr val="6E6666"/>
                </a:solidFill>
                <a:latin typeface="Poppins" pitchFamily="34" charset="0"/>
                <a:ea typeface="Poppins" pitchFamily="34" charset="-122"/>
                <a:cs typeface="Poppins" pitchFamily="34" charset="-120"/>
              </a:rPr>
              <a:t>When individuals articulate how they have been personally impacted, it transforms the conflict from an impersonal issue into a shared human experience.</a:t>
            </a:r>
            <a:endParaRPr lang="en-US" sz="650" dirty="0"/>
          </a:p>
        </p:txBody>
      </p:sp>
      <p:pic>
        <p:nvPicPr>
          <p:cNvPr id="8" name="Image 1" descr="preencoded.png">    </p:cNvPr>
          <p:cNvPicPr>
            <a:picLocks noChangeAspect="1"/>
          </p:cNvPicPr>
          <p:nvPr/>
        </p:nvPicPr>
        <p:blipFill>
          <a:blip r:embed="rId2"/>
          <a:stretch>
            <a:fillRect/>
          </a:stretch>
        </p:blipFill>
        <p:spPr>
          <a:xfrm>
            <a:off x="7430452" y="1154668"/>
            <a:ext cx="5646777" cy="5646777"/>
          </a:xfrm>
          <a:prstGeom prst="rect">
            <a:avLst/>
          </a:prstGeom>
        </p:spPr>
      </p:pic>
      <p:sp>
        <p:nvSpPr>
          <p:cNvPr id="9" name="Text 5"/>
          <p:cNvSpPr/>
          <p:nvPr/>
        </p:nvSpPr>
        <p:spPr>
          <a:xfrm>
            <a:off x="7430452" y="6900624"/>
            <a:ext cx="2093357" cy="237768"/>
          </a:xfrm>
          <a:prstGeom prst="rect">
            <a:avLst/>
          </a:prstGeom>
          <a:noFill/>
          <a:ln/>
        </p:spPr>
        <p:txBody>
          <a:bodyPr wrap="none" lIns="0" tIns="0" rIns="0" bIns="0" rtlCol="0" anchor="t"/>
          <a:lstStyle/>
          <a:p>
            <a:pPr algn="l" indent="0" marL="0">
              <a:lnSpc>
                <a:spcPts val="1850"/>
              </a:lnSpc>
              <a:buNone/>
            </a:pPr>
            <a:r>
              <a:rPr lang="en-US" sz="1450" dirty="0">
                <a:solidFill>
                  <a:srgbClr val="787878"/>
                </a:solidFill>
                <a:latin typeface="Baskervville" pitchFamily="34" charset="0"/>
                <a:ea typeface="Baskervville" pitchFamily="34" charset="-122"/>
                <a:cs typeface="Baskervville" pitchFamily="34" charset="-120"/>
              </a:rPr>
              <a:t>Practice Active Listening</a:t>
            </a:r>
            <a:endParaRPr lang="en-US" sz="1450" dirty="0"/>
          </a:p>
        </p:txBody>
      </p:sp>
      <p:sp>
        <p:nvSpPr>
          <p:cNvPr id="10" name="Text 6"/>
          <p:cNvSpPr/>
          <p:nvPr/>
        </p:nvSpPr>
        <p:spPr>
          <a:xfrm>
            <a:off x="7430452" y="7226618"/>
            <a:ext cx="6854666" cy="282178"/>
          </a:xfrm>
          <a:prstGeom prst="rect">
            <a:avLst/>
          </a:prstGeom>
          <a:noFill/>
          <a:ln/>
        </p:spPr>
        <p:txBody>
          <a:bodyPr wrap="square" lIns="0" tIns="0" rIns="0" bIns="0" rtlCol="0" anchor="t"/>
          <a:lstStyle/>
          <a:p>
            <a:pPr algn="l" indent="0" marL="0">
              <a:lnSpc>
                <a:spcPts val="1100"/>
              </a:lnSpc>
              <a:buNone/>
            </a:pPr>
            <a:r>
              <a:rPr lang="en-US" sz="650" dirty="0">
                <a:solidFill>
                  <a:srgbClr val="6E6666"/>
                </a:solidFill>
                <a:latin typeface="Poppins" pitchFamily="34" charset="0"/>
                <a:ea typeface="Poppins" pitchFamily="34" charset="-122"/>
                <a:cs typeface="Poppins" pitchFamily="34" charset="-120"/>
              </a:rPr>
              <a:t>Cultivate a culture where active listening is paramount. This means listening not just to respond, but to genuinely understand. Participants should listen without interruption, judgement, or planning their own rebuttal.</a:t>
            </a:r>
            <a:endParaRPr lang="en-US" sz="650" dirty="0"/>
          </a:p>
        </p:txBody>
      </p:sp>
      <p:sp>
        <p:nvSpPr>
          <p:cNvPr id="11" name="Text 7"/>
          <p:cNvSpPr/>
          <p:nvPr/>
        </p:nvSpPr>
        <p:spPr>
          <a:xfrm>
            <a:off x="7430452" y="7588091"/>
            <a:ext cx="6854666" cy="141089"/>
          </a:xfrm>
          <a:prstGeom prst="rect">
            <a:avLst/>
          </a:prstGeom>
          <a:noFill/>
          <a:ln/>
        </p:spPr>
        <p:txBody>
          <a:bodyPr wrap="none" lIns="0" tIns="0" rIns="0" bIns="0" rtlCol="0" anchor="t"/>
          <a:lstStyle/>
          <a:p>
            <a:pPr algn="l" indent="0" marL="0">
              <a:lnSpc>
                <a:spcPts val="1100"/>
              </a:lnSpc>
              <a:buNone/>
            </a:pPr>
            <a:r>
              <a:rPr lang="en-US" sz="650" dirty="0">
                <a:solidFill>
                  <a:srgbClr val="6E6666"/>
                </a:solidFill>
                <a:latin typeface="Poppins" pitchFamily="34" charset="0"/>
                <a:ea typeface="Poppins" pitchFamily="34" charset="-122"/>
                <a:cs typeface="Poppins" pitchFamily="34" charset="-120"/>
              </a:rPr>
              <a:t>The goal is to absorb the other's perspective fully, which involves paying attention to both verbal and non-verbal cues.</a:t>
            </a:r>
            <a:endParaRPr lang="en-US" sz="650" dirty="0"/>
          </a:p>
        </p:txBody>
      </p:sp>
      <p:sp>
        <p:nvSpPr>
          <p:cNvPr id="12" name="Text 8"/>
          <p:cNvSpPr/>
          <p:nvPr/>
        </p:nvSpPr>
        <p:spPr>
          <a:xfrm>
            <a:off x="485180" y="8006834"/>
            <a:ext cx="13792319" cy="141089"/>
          </a:xfrm>
          <a:prstGeom prst="rect">
            <a:avLst/>
          </a:prstGeom>
          <a:noFill/>
          <a:ln/>
        </p:spPr>
        <p:txBody>
          <a:bodyPr wrap="none" lIns="0" tIns="0" rIns="0" bIns="0" rtlCol="0" anchor="t"/>
          <a:lstStyle/>
          <a:p>
            <a:pPr algn="l" indent="0" marL="0">
              <a:lnSpc>
                <a:spcPts val="1100"/>
              </a:lnSpc>
              <a:buNone/>
            </a:pPr>
            <a:r>
              <a:rPr lang="en-US" sz="650" dirty="0">
                <a:solidFill>
                  <a:srgbClr val="824E5C"/>
                </a:solidFill>
                <a:latin typeface="Poppins" pitchFamily="34" charset="0"/>
                <a:ea typeface="Poppins" pitchFamily="34" charset="-122"/>
                <a:cs typeface="Poppins" pitchFamily="34" charset="-120"/>
              </a:rPr>
              <a:t>"The biggest communication problem is we do not listen to understand. We listen to reply."</a:t>
            </a:r>
            <a:endParaRPr lang="en-US" sz="650" dirty="0"/>
          </a:p>
        </p:txBody>
      </p:sp>
      <p:sp>
        <p:nvSpPr>
          <p:cNvPr id="13" name="Shape 9"/>
          <p:cNvSpPr/>
          <p:nvPr/>
        </p:nvSpPr>
        <p:spPr>
          <a:xfrm>
            <a:off x="352901" y="7907655"/>
            <a:ext cx="7620" cy="339447"/>
          </a:xfrm>
          <a:prstGeom prst="rect">
            <a:avLst/>
          </a:prstGeom>
          <a:solidFill>
            <a:srgbClr val="C7A2AC"/>
          </a:solidFill>
          <a:ln/>
        </p:spPr>
      </p:sp>
      <p:sp>
        <p:nvSpPr>
          <p:cNvPr id="14" name="Text 10"/>
          <p:cNvSpPr/>
          <p:nvPr/>
        </p:nvSpPr>
        <p:spPr>
          <a:xfrm>
            <a:off x="352901" y="8346281"/>
            <a:ext cx="13924598" cy="141089"/>
          </a:xfrm>
          <a:prstGeom prst="rect">
            <a:avLst/>
          </a:prstGeom>
          <a:noFill/>
          <a:ln/>
        </p:spPr>
        <p:txBody>
          <a:bodyPr wrap="none" lIns="0" tIns="0" rIns="0" bIns="0" rtlCol="0" anchor="t"/>
          <a:lstStyle/>
          <a:p>
            <a:pPr algn="l" indent="0" marL="0">
              <a:lnSpc>
                <a:spcPts val="1100"/>
              </a:lnSpc>
              <a:buNone/>
            </a:pPr>
            <a:r>
              <a:rPr lang="en-US" sz="650" dirty="0">
                <a:solidFill>
                  <a:srgbClr val="6E6666"/>
                </a:solidFill>
                <a:latin typeface="Poppins" pitchFamily="34" charset="0"/>
                <a:ea typeface="Poppins" pitchFamily="34" charset="-122"/>
                <a:cs typeface="Poppins" pitchFamily="34" charset="-120"/>
              </a:rPr>
              <a:t>Validating feelings and perspectives, even if one doesn't agree with them, is crucial for building mutual understanding and trust. It signals that every voice matters.</a:t>
            </a:r>
            <a:endParaRPr lang="en-US" sz="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9129" y="904042"/>
            <a:ext cx="12868275"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Step 3: Identify Shared Values and Common Goals</a:t>
            </a:r>
            <a:endParaRPr lang="en-US" sz="4550" dirty="0"/>
          </a:p>
        </p:txBody>
      </p:sp>
      <p:sp>
        <p:nvSpPr>
          <p:cNvPr id="3" name="Text 1"/>
          <p:cNvSpPr/>
          <p:nvPr/>
        </p:nvSpPr>
        <p:spPr>
          <a:xfrm>
            <a:off x="649129" y="1957626"/>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Moving beyond the immediate grievances, this step focuses on uncovering the deeper, unifying elements that can bring a community together, shifting the focus from division to shared aspirations.</a:t>
            </a:r>
            <a:endParaRPr lang="en-US" sz="1250" dirty="0"/>
          </a:p>
        </p:txBody>
      </p:sp>
      <p:sp>
        <p:nvSpPr>
          <p:cNvPr id="4" name="Text 2"/>
          <p:cNvSpPr/>
          <p:nvPr/>
        </p:nvSpPr>
        <p:spPr>
          <a:xfrm>
            <a:off x="1822371" y="3014901"/>
            <a:ext cx="2916317" cy="364450"/>
          </a:xfrm>
          <a:prstGeom prst="rect">
            <a:avLst/>
          </a:prstGeom>
          <a:noFill/>
          <a:ln/>
        </p:spPr>
        <p:txBody>
          <a:bodyPr wrap="none" lIns="0" tIns="0" rIns="0" bIns="0" rtlCol="0" anchor="t"/>
          <a:lstStyle/>
          <a:p>
            <a:pPr algn="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Collective Well-being</a:t>
            </a:r>
            <a:endParaRPr lang="en-US" sz="2250" dirty="0"/>
          </a:p>
        </p:txBody>
      </p:sp>
      <p:sp>
        <p:nvSpPr>
          <p:cNvPr id="5" name="Text 3"/>
          <p:cNvSpPr/>
          <p:nvPr/>
        </p:nvSpPr>
        <p:spPr>
          <a:xfrm>
            <a:off x="649129" y="3476625"/>
            <a:ext cx="4089559" cy="1038225"/>
          </a:xfrm>
          <a:prstGeom prst="rect">
            <a:avLst/>
          </a:prstGeom>
          <a:noFill/>
          <a:ln/>
        </p:spPr>
        <p:txBody>
          <a:bodyPr wrap="square" lIns="0" tIns="0" rIns="0" bIns="0" rtlCol="0" anchor="t"/>
          <a:lstStyle/>
          <a:p>
            <a:pPr algn="r" indent="0" marL="0">
              <a:lnSpc>
                <a:spcPts val="2000"/>
              </a:lnSpc>
              <a:buNone/>
            </a:pPr>
            <a:r>
              <a:rPr lang="en-US" sz="1250" dirty="0">
                <a:solidFill>
                  <a:srgbClr val="6E6666"/>
                </a:solidFill>
                <a:latin typeface="Poppins" pitchFamily="34" charset="0"/>
                <a:ea typeface="Poppins" pitchFamily="34" charset="-122"/>
                <a:cs typeface="Poppins" pitchFamily="34" charset="-120"/>
              </a:rPr>
              <a:t>Shift the conversation from debates about specific physical assets to the overarching goal of collective well-being and community harmony. What kind of community do we all want to live in?</a:t>
            </a:r>
            <a:endParaRPr lang="en-US" sz="1250" dirty="0"/>
          </a:p>
        </p:txBody>
      </p:sp>
      <p:pic>
        <p:nvPicPr>
          <p:cNvPr id="6" name="Image 0" descr="preencoded.png">    </p:cNvPr>
          <p:cNvPicPr>
            <a:picLocks noChangeAspect="1"/>
          </p:cNvPicPr>
          <p:nvPr/>
        </p:nvPicPr>
        <p:blipFill>
          <a:blip r:embed="rId1"/>
          <a:stretch>
            <a:fillRect/>
          </a:stretch>
        </p:blipFill>
        <p:spPr>
          <a:xfrm>
            <a:off x="4982051" y="2659261"/>
            <a:ext cx="4666178" cy="4666178"/>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4651" y="3534787"/>
            <a:ext cx="242768" cy="242768"/>
          </a:xfrm>
          <a:prstGeom prst="rect">
            <a:avLst/>
          </a:prstGeom>
        </p:spPr>
      </p:pic>
      <p:sp>
        <p:nvSpPr>
          <p:cNvPr id="8" name="Text 4"/>
          <p:cNvSpPr/>
          <p:nvPr/>
        </p:nvSpPr>
        <p:spPr>
          <a:xfrm>
            <a:off x="9891593" y="2885123"/>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Compatible Needs</a:t>
            </a:r>
            <a:endParaRPr lang="en-US" sz="2250" dirty="0"/>
          </a:p>
        </p:txBody>
      </p:sp>
      <p:sp>
        <p:nvSpPr>
          <p:cNvPr id="9" name="Text 5"/>
          <p:cNvSpPr/>
          <p:nvPr/>
        </p:nvSpPr>
        <p:spPr>
          <a:xfrm>
            <a:off x="9891593" y="3346847"/>
            <a:ext cx="4089678" cy="1297781"/>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Facilitate discussions that highlight compatible needs and aspirations rather than focusing solely on opposing interests. Often, diverse groups share fundamental desires for safety, belonging, and opportunity.</a:t>
            </a:r>
            <a:endParaRPr lang="en-US" sz="1250" dirty="0"/>
          </a:p>
        </p:txBody>
      </p:sp>
      <p:pic>
        <p:nvPicPr>
          <p:cNvPr id="10" name="Image 2" descr="preencoded.png">    </p:cNvPr>
          <p:cNvPicPr>
            <a:picLocks noChangeAspect="1"/>
          </p:cNvPicPr>
          <p:nvPr/>
        </p:nvPicPr>
        <p:blipFill>
          <a:blip r:embed="rId4"/>
          <a:stretch>
            <a:fillRect/>
          </a:stretch>
        </p:blipFill>
        <p:spPr>
          <a:xfrm>
            <a:off x="4982051" y="2659261"/>
            <a:ext cx="4666178" cy="4666178"/>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9816" y="3931860"/>
            <a:ext cx="242768" cy="242768"/>
          </a:xfrm>
          <a:prstGeom prst="rect">
            <a:avLst/>
          </a:prstGeom>
        </p:spPr>
      </p:pic>
      <p:sp>
        <p:nvSpPr>
          <p:cNvPr id="12" name="Text 6"/>
          <p:cNvSpPr/>
          <p:nvPr/>
        </p:nvSpPr>
        <p:spPr>
          <a:xfrm>
            <a:off x="9891593" y="5339953"/>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Co-create Agreements</a:t>
            </a:r>
            <a:endParaRPr lang="en-US" sz="2250" dirty="0"/>
          </a:p>
        </p:txBody>
      </p:sp>
      <p:sp>
        <p:nvSpPr>
          <p:cNvPr id="13" name="Text 7"/>
          <p:cNvSpPr/>
          <p:nvPr/>
        </p:nvSpPr>
        <p:spPr>
          <a:xfrm>
            <a:off x="9891593" y="5801678"/>
            <a:ext cx="4089678" cy="1297781"/>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Work collaboratively to co-create new community agreements or principles that explicitly prioritise relationships alongside the development and maintenance of facilities. These agreements serve as a social contract.</a:t>
            </a:r>
            <a:endParaRPr lang="en-US" sz="1250" dirty="0"/>
          </a:p>
        </p:txBody>
      </p:sp>
      <p:pic>
        <p:nvPicPr>
          <p:cNvPr id="14" name="Image 4" descr="preencoded.png">    </p:cNvPr>
          <p:cNvPicPr>
            <a:picLocks noChangeAspect="1"/>
          </p:cNvPicPr>
          <p:nvPr/>
        </p:nvPicPr>
        <p:blipFill>
          <a:blip r:embed="rId7"/>
          <a:stretch>
            <a:fillRect/>
          </a:stretch>
        </p:blipFill>
        <p:spPr>
          <a:xfrm>
            <a:off x="4982051" y="2659261"/>
            <a:ext cx="4666178" cy="4666178"/>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32743" y="6207026"/>
            <a:ext cx="242768" cy="242768"/>
          </a:xfrm>
          <a:prstGeom prst="rect">
            <a:avLst/>
          </a:prstGeom>
        </p:spPr>
      </p:pic>
      <p:sp>
        <p:nvSpPr>
          <p:cNvPr id="16" name="Text 8"/>
          <p:cNvSpPr/>
          <p:nvPr/>
        </p:nvSpPr>
        <p:spPr>
          <a:xfrm>
            <a:off x="1822371" y="5469731"/>
            <a:ext cx="2916317" cy="364450"/>
          </a:xfrm>
          <a:prstGeom prst="rect">
            <a:avLst/>
          </a:prstGeom>
          <a:noFill/>
          <a:ln/>
        </p:spPr>
        <p:txBody>
          <a:bodyPr wrap="none" lIns="0" tIns="0" rIns="0" bIns="0" rtlCol="0" anchor="t"/>
          <a:lstStyle/>
          <a:p>
            <a:pPr algn="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Shared Future</a:t>
            </a:r>
            <a:endParaRPr lang="en-US" sz="2250" dirty="0"/>
          </a:p>
        </p:txBody>
      </p:sp>
      <p:sp>
        <p:nvSpPr>
          <p:cNvPr id="17" name="Text 9"/>
          <p:cNvSpPr/>
          <p:nvPr/>
        </p:nvSpPr>
        <p:spPr>
          <a:xfrm>
            <a:off x="649129" y="5931456"/>
            <a:ext cx="4089559" cy="1038225"/>
          </a:xfrm>
          <a:prstGeom prst="rect">
            <a:avLst/>
          </a:prstGeom>
          <a:noFill/>
          <a:ln/>
        </p:spPr>
        <p:txBody>
          <a:bodyPr wrap="square" lIns="0" tIns="0" rIns="0" bIns="0" rtlCol="0" anchor="t"/>
          <a:lstStyle/>
          <a:p>
            <a:pPr algn="r" indent="0" marL="0">
              <a:lnSpc>
                <a:spcPts val="2000"/>
              </a:lnSpc>
              <a:buNone/>
            </a:pPr>
            <a:r>
              <a:rPr lang="en-US" sz="1250" dirty="0">
                <a:solidFill>
                  <a:srgbClr val="6E6666"/>
                </a:solidFill>
                <a:latin typeface="Poppins" pitchFamily="34" charset="0"/>
                <a:ea typeface="Poppins" pitchFamily="34" charset="-122"/>
                <a:cs typeface="Poppins" pitchFamily="34" charset="-120"/>
              </a:rPr>
              <a:t>Encourage participants to envision a future where both excellent facilities and strong, trusting relationships coexist harmoniously, benefiting everyone.</a:t>
            </a:r>
            <a:endParaRPr lang="en-US" sz="1250" dirty="0"/>
          </a:p>
        </p:txBody>
      </p:sp>
      <p:pic>
        <p:nvPicPr>
          <p:cNvPr id="18" name="Image 6" descr="preencoded.png">    </p:cNvPr>
          <p:cNvPicPr>
            <a:picLocks noChangeAspect="1"/>
          </p:cNvPicPr>
          <p:nvPr/>
        </p:nvPicPr>
        <p:blipFill>
          <a:blip r:embed="rId10"/>
          <a:stretch>
            <a:fillRect/>
          </a:stretch>
        </p:blipFill>
        <p:spPr>
          <a:xfrm>
            <a:off x="4982051" y="2659261"/>
            <a:ext cx="4666178" cy="4666178"/>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7577" y="5809952"/>
            <a:ext cx="242768" cy="2427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9129" y="768548"/>
            <a:ext cx="13332143" cy="1458039"/>
          </a:xfrm>
          <a:prstGeom prst="rect">
            <a:avLst/>
          </a:prstGeom>
          <a:noFill/>
          <a:ln/>
        </p:spPr>
        <p:txBody>
          <a:bodyPr wrap="squar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Step 4: Sustain Engagement and Collaborative Action</a:t>
            </a:r>
            <a:endParaRPr lang="en-US" sz="4550" dirty="0"/>
          </a:p>
        </p:txBody>
      </p:sp>
      <p:sp>
        <p:nvSpPr>
          <p:cNvPr id="3" name="Text 1"/>
          <p:cNvSpPr/>
          <p:nvPr/>
        </p:nvSpPr>
        <p:spPr>
          <a:xfrm>
            <a:off x="649129" y="2551152"/>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Restoring harmony is not a one-time event but an ongoing process. This final step outlines strategies for embedding these practices into the community's fabric, ensuring lasting positive change.</a:t>
            </a:r>
            <a:endParaRPr lang="en-US" sz="1250" dirty="0"/>
          </a:p>
        </p:txBody>
      </p:sp>
      <p:sp>
        <p:nvSpPr>
          <p:cNvPr id="4" name="Shape 2"/>
          <p:cNvSpPr/>
          <p:nvPr/>
        </p:nvSpPr>
        <p:spPr>
          <a:xfrm>
            <a:off x="7303770" y="3252787"/>
            <a:ext cx="22860" cy="4208145"/>
          </a:xfrm>
          <a:prstGeom prst="roundRect">
            <a:avLst>
              <a:gd name="adj" fmla="val 1064976"/>
            </a:avLst>
          </a:prstGeom>
          <a:solidFill>
            <a:srgbClr val="D2C5C9"/>
          </a:solidFill>
          <a:ln/>
        </p:spPr>
      </p:sp>
      <p:sp>
        <p:nvSpPr>
          <p:cNvPr id="5" name="Shape 3"/>
          <p:cNvSpPr/>
          <p:nvPr/>
        </p:nvSpPr>
        <p:spPr>
          <a:xfrm>
            <a:off x="6668631" y="3423880"/>
            <a:ext cx="486847" cy="22860"/>
          </a:xfrm>
          <a:prstGeom prst="roundRect">
            <a:avLst>
              <a:gd name="adj" fmla="val 1064976"/>
            </a:avLst>
          </a:prstGeom>
          <a:solidFill>
            <a:srgbClr val="D2C5C9"/>
          </a:solidFill>
          <a:ln/>
        </p:spPr>
      </p:sp>
      <p:sp>
        <p:nvSpPr>
          <p:cNvPr id="6" name="Shape 4"/>
          <p:cNvSpPr/>
          <p:nvPr/>
        </p:nvSpPr>
        <p:spPr>
          <a:xfrm>
            <a:off x="7132618" y="3252787"/>
            <a:ext cx="365165" cy="365165"/>
          </a:xfrm>
          <a:prstGeom prst="roundRect">
            <a:avLst>
              <a:gd name="adj" fmla="val 66669"/>
            </a:avLst>
          </a:prstGeom>
          <a:solidFill>
            <a:srgbClr val="ECDFE3"/>
          </a:solidFill>
          <a:ln/>
        </p:spPr>
      </p:sp>
      <p:sp>
        <p:nvSpPr>
          <p:cNvPr id="7" name="Text 5"/>
          <p:cNvSpPr/>
          <p:nvPr/>
        </p:nvSpPr>
        <p:spPr>
          <a:xfrm>
            <a:off x="7140178" y="3216592"/>
            <a:ext cx="349925" cy="437436"/>
          </a:xfrm>
          <a:prstGeom prst="rect">
            <a:avLst/>
          </a:prstGeom>
          <a:noFill/>
          <a:ln/>
        </p:spPr>
        <p:txBody>
          <a:bodyPr wrap="none" lIns="0" tIns="0" rIns="0" bIns="0" rtlCol="0" anchor="t"/>
          <a:lstStyle/>
          <a:p>
            <a:pPr algn="ctr" indent="0" marL="0">
              <a:lnSpc>
                <a:spcPts val="2750"/>
              </a:lnSpc>
              <a:buNone/>
            </a:pPr>
            <a:r>
              <a:rPr lang="en-US" sz="2750" dirty="0">
                <a:solidFill>
                  <a:srgbClr val="000000"/>
                </a:solidFill>
                <a:latin typeface="Baskervville" pitchFamily="34" charset="0"/>
                <a:ea typeface="Baskervville" pitchFamily="34" charset="-122"/>
                <a:cs typeface="Baskervville" pitchFamily="34" charset="-120"/>
              </a:rPr>
              <a:t>1</a:t>
            </a:r>
            <a:endParaRPr lang="en-US" sz="2750" dirty="0"/>
          </a:p>
        </p:txBody>
      </p:sp>
      <p:sp>
        <p:nvSpPr>
          <p:cNvPr id="8" name="Text 6"/>
          <p:cNvSpPr/>
          <p:nvPr/>
        </p:nvSpPr>
        <p:spPr>
          <a:xfrm>
            <a:off x="3587472" y="3308509"/>
            <a:ext cx="2916317" cy="364450"/>
          </a:xfrm>
          <a:prstGeom prst="rect">
            <a:avLst/>
          </a:prstGeom>
          <a:noFill/>
          <a:ln/>
        </p:spPr>
        <p:txBody>
          <a:bodyPr wrap="none" lIns="0" tIns="0" rIns="0" bIns="0" rtlCol="0" anchor="t"/>
          <a:lstStyle/>
          <a:p>
            <a:pPr algn="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Continuous Dialogue</a:t>
            </a:r>
            <a:endParaRPr lang="en-US" sz="2250" dirty="0"/>
          </a:p>
        </p:txBody>
      </p:sp>
      <p:sp>
        <p:nvSpPr>
          <p:cNvPr id="9" name="Text 7"/>
          <p:cNvSpPr/>
          <p:nvPr/>
        </p:nvSpPr>
        <p:spPr>
          <a:xfrm>
            <a:off x="649129" y="3770233"/>
            <a:ext cx="5854660" cy="778669"/>
          </a:xfrm>
          <a:prstGeom prst="rect">
            <a:avLst/>
          </a:prstGeom>
          <a:noFill/>
          <a:ln/>
        </p:spPr>
        <p:txBody>
          <a:bodyPr wrap="square" lIns="0" tIns="0" rIns="0" bIns="0" rtlCol="0" anchor="t"/>
          <a:lstStyle/>
          <a:p>
            <a:pPr algn="r" indent="0" marL="0">
              <a:lnSpc>
                <a:spcPts val="2000"/>
              </a:lnSpc>
              <a:buNone/>
            </a:pPr>
            <a:r>
              <a:rPr lang="en-US" sz="1250" dirty="0">
                <a:solidFill>
                  <a:srgbClr val="6E6666"/>
                </a:solidFill>
                <a:latin typeface="Poppins" pitchFamily="34" charset="0"/>
                <a:ea typeface="Poppins" pitchFamily="34" charset="-122"/>
                <a:cs typeface="Poppins" pitchFamily="34" charset="-120"/>
              </a:rPr>
              <a:t>Establish permanent or semi-permanent restorative circles or forums that meet regularly. These can serve as safe spaces for ongoing dialogue, preventing minor issues from escalating into major conflicts.</a:t>
            </a:r>
            <a:endParaRPr lang="en-US" sz="1250" dirty="0"/>
          </a:p>
        </p:txBody>
      </p:sp>
      <p:sp>
        <p:nvSpPr>
          <p:cNvPr id="10" name="Shape 8"/>
          <p:cNvSpPr/>
          <p:nvPr/>
        </p:nvSpPr>
        <p:spPr>
          <a:xfrm>
            <a:off x="7474922" y="4397573"/>
            <a:ext cx="486847" cy="22860"/>
          </a:xfrm>
          <a:prstGeom prst="roundRect">
            <a:avLst>
              <a:gd name="adj" fmla="val 1064976"/>
            </a:avLst>
          </a:prstGeom>
          <a:solidFill>
            <a:srgbClr val="D2C5C9"/>
          </a:solidFill>
          <a:ln/>
        </p:spPr>
      </p:sp>
      <p:sp>
        <p:nvSpPr>
          <p:cNvPr id="11" name="Shape 9"/>
          <p:cNvSpPr/>
          <p:nvPr/>
        </p:nvSpPr>
        <p:spPr>
          <a:xfrm>
            <a:off x="7132618" y="4226481"/>
            <a:ext cx="365165" cy="365165"/>
          </a:xfrm>
          <a:prstGeom prst="roundRect">
            <a:avLst>
              <a:gd name="adj" fmla="val 66669"/>
            </a:avLst>
          </a:prstGeom>
          <a:solidFill>
            <a:srgbClr val="ECDFE3"/>
          </a:solidFill>
          <a:ln/>
        </p:spPr>
      </p:sp>
      <p:sp>
        <p:nvSpPr>
          <p:cNvPr id="12" name="Text 10"/>
          <p:cNvSpPr/>
          <p:nvPr/>
        </p:nvSpPr>
        <p:spPr>
          <a:xfrm>
            <a:off x="7140178" y="4190286"/>
            <a:ext cx="349925" cy="437436"/>
          </a:xfrm>
          <a:prstGeom prst="rect">
            <a:avLst/>
          </a:prstGeom>
          <a:noFill/>
          <a:ln/>
        </p:spPr>
        <p:txBody>
          <a:bodyPr wrap="none" lIns="0" tIns="0" rIns="0" bIns="0" rtlCol="0" anchor="t"/>
          <a:lstStyle/>
          <a:p>
            <a:pPr algn="ctr" indent="0" marL="0">
              <a:lnSpc>
                <a:spcPts val="2750"/>
              </a:lnSpc>
              <a:buNone/>
            </a:pPr>
            <a:r>
              <a:rPr lang="en-US" sz="2750" dirty="0">
                <a:solidFill>
                  <a:srgbClr val="000000"/>
                </a:solidFill>
                <a:latin typeface="Baskervville" pitchFamily="34" charset="0"/>
                <a:ea typeface="Baskervville" pitchFamily="34" charset="-122"/>
                <a:cs typeface="Baskervville" pitchFamily="34" charset="-120"/>
              </a:rPr>
              <a:t>2</a:t>
            </a:r>
            <a:endParaRPr lang="en-US" sz="2750" dirty="0"/>
          </a:p>
        </p:txBody>
      </p:sp>
      <p:sp>
        <p:nvSpPr>
          <p:cNvPr id="13" name="Text 11"/>
          <p:cNvSpPr/>
          <p:nvPr/>
        </p:nvSpPr>
        <p:spPr>
          <a:xfrm>
            <a:off x="8126611" y="4282202"/>
            <a:ext cx="3450431"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Inclusive Decision-Making</a:t>
            </a:r>
            <a:endParaRPr lang="en-US" sz="2250" dirty="0"/>
          </a:p>
        </p:txBody>
      </p:sp>
      <p:sp>
        <p:nvSpPr>
          <p:cNvPr id="14" name="Text 12"/>
          <p:cNvSpPr/>
          <p:nvPr/>
        </p:nvSpPr>
        <p:spPr>
          <a:xfrm>
            <a:off x="8126611" y="4743926"/>
            <a:ext cx="5854660" cy="1038225"/>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Integrate all stakeholders into decision-making processes, particularly concerning new facilities or community projects. Ensure that voices from all segments of the community are genuinely heard and considered.</a:t>
            </a:r>
            <a:endParaRPr lang="en-US" sz="1250" dirty="0"/>
          </a:p>
        </p:txBody>
      </p:sp>
      <p:sp>
        <p:nvSpPr>
          <p:cNvPr id="15" name="Shape 13"/>
          <p:cNvSpPr/>
          <p:nvPr/>
        </p:nvSpPr>
        <p:spPr>
          <a:xfrm>
            <a:off x="6668631" y="5337691"/>
            <a:ext cx="486847" cy="22860"/>
          </a:xfrm>
          <a:prstGeom prst="roundRect">
            <a:avLst>
              <a:gd name="adj" fmla="val 1064976"/>
            </a:avLst>
          </a:prstGeom>
          <a:solidFill>
            <a:srgbClr val="D2C5C9"/>
          </a:solidFill>
          <a:ln/>
        </p:spPr>
      </p:sp>
      <p:sp>
        <p:nvSpPr>
          <p:cNvPr id="16" name="Shape 14"/>
          <p:cNvSpPr/>
          <p:nvPr/>
        </p:nvSpPr>
        <p:spPr>
          <a:xfrm>
            <a:off x="7132618" y="5166598"/>
            <a:ext cx="365165" cy="365165"/>
          </a:xfrm>
          <a:prstGeom prst="roundRect">
            <a:avLst>
              <a:gd name="adj" fmla="val 66669"/>
            </a:avLst>
          </a:prstGeom>
          <a:solidFill>
            <a:srgbClr val="ECDFE3"/>
          </a:solidFill>
          <a:ln/>
        </p:spPr>
      </p:sp>
      <p:sp>
        <p:nvSpPr>
          <p:cNvPr id="17" name="Text 15"/>
          <p:cNvSpPr/>
          <p:nvPr/>
        </p:nvSpPr>
        <p:spPr>
          <a:xfrm>
            <a:off x="7140178" y="5130403"/>
            <a:ext cx="349925" cy="437436"/>
          </a:xfrm>
          <a:prstGeom prst="rect">
            <a:avLst/>
          </a:prstGeom>
          <a:noFill/>
          <a:ln/>
        </p:spPr>
        <p:txBody>
          <a:bodyPr wrap="none" lIns="0" tIns="0" rIns="0" bIns="0" rtlCol="0" anchor="t"/>
          <a:lstStyle/>
          <a:p>
            <a:pPr algn="ctr" indent="0" marL="0">
              <a:lnSpc>
                <a:spcPts val="2750"/>
              </a:lnSpc>
              <a:buNone/>
            </a:pPr>
            <a:r>
              <a:rPr lang="en-US" sz="2750" dirty="0">
                <a:solidFill>
                  <a:srgbClr val="000000"/>
                </a:solidFill>
                <a:latin typeface="Baskervville" pitchFamily="34" charset="0"/>
                <a:ea typeface="Baskervville" pitchFamily="34" charset="-122"/>
                <a:cs typeface="Baskervville" pitchFamily="34" charset="-120"/>
              </a:rPr>
              <a:t>3</a:t>
            </a:r>
            <a:endParaRPr lang="en-US" sz="2750" dirty="0"/>
          </a:p>
        </p:txBody>
      </p:sp>
      <p:sp>
        <p:nvSpPr>
          <p:cNvPr id="18" name="Text 16"/>
          <p:cNvSpPr/>
          <p:nvPr/>
        </p:nvSpPr>
        <p:spPr>
          <a:xfrm>
            <a:off x="3587472" y="5222319"/>
            <a:ext cx="2916317" cy="364450"/>
          </a:xfrm>
          <a:prstGeom prst="rect">
            <a:avLst/>
          </a:prstGeom>
          <a:noFill/>
          <a:ln/>
        </p:spPr>
        <p:txBody>
          <a:bodyPr wrap="none" lIns="0" tIns="0" rIns="0" bIns="0" rtlCol="0" anchor="t"/>
          <a:lstStyle/>
          <a:p>
            <a:pPr algn="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Conflict Coaching</a:t>
            </a:r>
            <a:endParaRPr lang="en-US" sz="2250" dirty="0"/>
          </a:p>
        </p:txBody>
      </p:sp>
      <p:sp>
        <p:nvSpPr>
          <p:cNvPr id="19" name="Text 17"/>
          <p:cNvSpPr/>
          <p:nvPr/>
        </p:nvSpPr>
        <p:spPr>
          <a:xfrm>
            <a:off x="649129" y="5684044"/>
            <a:ext cx="5854660" cy="778669"/>
          </a:xfrm>
          <a:prstGeom prst="rect">
            <a:avLst/>
          </a:prstGeom>
          <a:noFill/>
          <a:ln/>
        </p:spPr>
        <p:txBody>
          <a:bodyPr wrap="square" lIns="0" tIns="0" rIns="0" bIns="0" rtlCol="0" anchor="t"/>
          <a:lstStyle/>
          <a:p>
            <a:pPr algn="r" indent="0" marL="0">
              <a:lnSpc>
                <a:spcPts val="2000"/>
              </a:lnSpc>
              <a:buNone/>
            </a:pPr>
            <a:r>
              <a:rPr lang="en-US" sz="1250" dirty="0">
                <a:solidFill>
                  <a:srgbClr val="6E6666"/>
                </a:solidFill>
                <a:latin typeface="Poppins" pitchFamily="34" charset="0"/>
                <a:ea typeface="Poppins" pitchFamily="34" charset="-122"/>
                <a:cs typeface="Poppins" pitchFamily="34" charset="-120"/>
              </a:rPr>
              <a:t>Introduce conflict coaching principles to empower individuals with the skills to manage disputes constructively in their daily lives. This builds individual capacity for peaceful interaction.</a:t>
            </a:r>
            <a:endParaRPr lang="en-US" sz="1250" dirty="0"/>
          </a:p>
        </p:txBody>
      </p:sp>
      <p:sp>
        <p:nvSpPr>
          <p:cNvPr id="20" name="Shape 18"/>
          <p:cNvSpPr/>
          <p:nvPr/>
        </p:nvSpPr>
        <p:spPr>
          <a:xfrm>
            <a:off x="7474922" y="6277808"/>
            <a:ext cx="486847" cy="22860"/>
          </a:xfrm>
          <a:prstGeom prst="roundRect">
            <a:avLst>
              <a:gd name="adj" fmla="val 1064976"/>
            </a:avLst>
          </a:prstGeom>
          <a:solidFill>
            <a:srgbClr val="D2C5C9"/>
          </a:solidFill>
          <a:ln/>
        </p:spPr>
      </p:sp>
      <p:sp>
        <p:nvSpPr>
          <p:cNvPr id="21" name="Shape 19"/>
          <p:cNvSpPr/>
          <p:nvPr/>
        </p:nvSpPr>
        <p:spPr>
          <a:xfrm>
            <a:off x="7132618" y="6106716"/>
            <a:ext cx="365165" cy="365165"/>
          </a:xfrm>
          <a:prstGeom prst="roundRect">
            <a:avLst>
              <a:gd name="adj" fmla="val 66669"/>
            </a:avLst>
          </a:prstGeom>
          <a:solidFill>
            <a:srgbClr val="ECDFE3"/>
          </a:solidFill>
          <a:ln/>
        </p:spPr>
      </p:sp>
      <p:sp>
        <p:nvSpPr>
          <p:cNvPr id="22" name="Text 20"/>
          <p:cNvSpPr/>
          <p:nvPr/>
        </p:nvSpPr>
        <p:spPr>
          <a:xfrm>
            <a:off x="7140178" y="6070521"/>
            <a:ext cx="349925" cy="437436"/>
          </a:xfrm>
          <a:prstGeom prst="rect">
            <a:avLst/>
          </a:prstGeom>
          <a:noFill/>
          <a:ln/>
        </p:spPr>
        <p:txBody>
          <a:bodyPr wrap="none" lIns="0" tIns="0" rIns="0" bIns="0" rtlCol="0" anchor="t"/>
          <a:lstStyle/>
          <a:p>
            <a:pPr algn="ctr" indent="0" marL="0">
              <a:lnSpc>
                <a:spcPts val="2750"/>
              </a:lnSpc>
              <a:buNone/>
            </a:pPr>
            <a:r>
              <a:rPr lang="en-US" sz="2750" dirty="0">
                <a:solidFill>
                  <a:srgbClr val="000000"/>
                </a:solidFill>
                <a:latin typeface="Baskervville" pitchFamily="34" charset="0"/>
                <a:ea typeface="Baskervville" pitchFamily="34" charset="-122"/>
                <a:cs typeface="Baskervville" pitchFamily="34" charset="-120"/>
              </a:rPr>
              <a:t>4</a:t>
            </a:r>
            <a:endParaRPr lang="en-US" sz="2750" dirty="0"/>
          </a:p>
        </p:txBody>
      </p:sp>
      <p:sp>
        <p:nvSpPr>
          <p:cNvPr id="23" name="Text 21"/>
          <p:cNvSpPr/>
          <p:nvPr/>
        </p:nvSpPr>
        <p:spPr>
          <a:xfrm>
            <a:off x="8126611" y="6162437"/>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Celebrate Progress</a:t>
            </a:r>
            <a:endParaRPr lang="en-US" sz="2250" dirty="0"/>
          </a:p>
        </p:txBody>
      </p:sp>
      <p:sp>
        <p:nvSpPr>
          <p:cNvPr id="24" name="Text 22"/>
          <p:cNvSpPr/>
          <p:nvPr/>
        </p:nvSpPr>
        <p:spPr>
          <a:xfrm>
            <a:off x="8126611" y="6624161"/>
            <a:ext cx="5854660"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Regularly acknowledge and celebrate successes, no matter how small. This reinforces positive behaviours and encourages continued participation in community-building efforts.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2025-12-17T17:47:09Z</dcterms:created>
  <dcterms:modified xsi:type="dcterms:W3CDTF">2025-12-17T17:47:09Z</dcterms:modified>
</cp:coreProperties>
</file>